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4YGVeSz77fGUXffx8YVGu0Jj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EB1370-BE96-4F1E-95A1-1F88C174F5A8}">
  <a:tblStyle styleId="{CAEB1370-BE96-4F1E-95A1-1F88C174F5A8}"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6FC"/>
          </a:solidFill>
        </a:fill>
      </a:tcStyle>
    </a:wholeTbl>
    <a:band1H>
      <a:tcTxStyle b="off" i="off"/>
      <a:tcStyle>
        <a:tcBdr/>
        <a:fill>
          <a:solidFill>
            <a:srgbClr val="D1ECF9"/>
          </a:solidFill>
        </a:fill>
      </a:tcStyle>
    </a:band1H>
    <a:band2H>
      <a:tcTxStyle b="off" i="off"/>
      <a:tcStyle>
        <a:tcBdr/>
      </a:tcStyle>
    </a:band2H>
    <a:band1V>
      <a:tcTxStyle b="off" i="off"/>
      <a:tcStyle>
        <a:tcBdr/>
        <a:fill>
          <a:solidFill>
            <a:srgbClr val="D1ECF9"/>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0756780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d07567807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7"/>
          <p:cNvGrpSpPr/>
          <p:nvPr/>
        </p:nvGrpSpPr>
        <p:grpSpPr>
          <a:xfrm>
            <a:off x="0" y="-8467"/>
            <a:ext cx="12192000" cy="6866467"/>
            <a:chOff x="0" y="-8467"/>
            <a:chExt cx="12192000" cy="6866467"/>
          </a:xfrm>
        </p:grpSpPr>
        <p:sp>
          <p:nvSpPr>
            <p:cNvPr id="24" name="Google Shape;24;p27"/>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411"/>
              </a:schemeClr>
            </a:solidFill>
            <a:ln>
              <a:noFill/>
            </a:ln>
          </p:spPr>
        </p:sp>
        <p:cxnSp>
          <p:nvCxnSpPr>
            <p:cNvPr id="25" name="Google Shape;25;p27"/>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26" name="Google Shape;26;p27"/>
            <p:cNvCxnSpPr/>
            <p:nvPr/>
          </p:nvCxnSpPr>
          <p:spPr>
            <a:xfrm flipH="1">
              <a:off x="7425267" y="3681413"/>
              <a:ext cx="4763558" cy="3176587"/>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27" name="Google Shape;27;p2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28" name="Google Shape;28;p2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27"/>
            <p:cNvSpPr/>
            <p:nvPr/>
          </p:nvSpPr>
          <p:spPr>
            <a:xfrm>
              <a:off x="8932333" y="3048000"/>
              <a:ext cx="3259667" cy="3810000"/>
            </a:xfrm>
            <a:prstGeom prst="triangle">
              <a:avLst>
                <a:gd name="adj" fmla="val 100000"/>
              </a:avLst>
            </a:prstGeom>
            <a:solidFill>
              <a:srgbClr val="16B0E3">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411"/>
              </a:srgbClr>
            </a:solidFill>
            <a:ln>
              <a:noFill/>
            </a:ln>
          </p:spPr>
        </p:sp>
        <p:sp>
          <p:nvSpPr>
            <p:cNvPr id="31" name="Google Shape;31;p2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32" name="Google Shape;32;p2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3" name="Google Shape;33;p27"/>
            <p:cNvSpPr/>
            <p:nvPr/>
          </p:nvSpPr>
          <p:spPr>
            <a:xfrm>
              <a:off x="10371666" y="3589867"/>
              <a:ext cx="1817159" cy="3268133"/>
            </a:xfrm>
            <a:prstGeom prst="triangle">
              <a:avLst>
                <a:gd name="adj" fmla="val 100000"/>
              </a:avLst>
            </a:prstGeom>
            <a:solidFill>
              <a:srgbClr val="16B0E3">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7"/>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37"/>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3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3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3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3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3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3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9EDFF5"/>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40"/>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4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42"/>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2"/>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30"/>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31"/>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31"/>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31"/>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3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5"/>
          <p:cNvSpPr>
            <a:spLocks noGrp="1"/>
          </p:cNvSpPr>
          <p:nvPr>
            <p:ph type="pic" idx="2"/>
          </p:nvPr>
        </p:nvSpPr>
        <p:spPr>
          <a:xfrm>
            <a:off x="677334" y="609600"/>
            <a:ext cx="8596668" cy="3845718"/>
          </a:xfrm>
          <a:prstGeom prst="rect">
            <a:avLst/>
          </a:prstGeom>
          <a:noFill/>
          <a:ln>
            <a:noFill/>
          </a:ln>
        </p:spPr>
      </p:sp>
      <p:sp>
        <p:nvSpPr>
          <p:cNvPr id="86" name="Google Shape;86;p35"/>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89" name="Google Shape;89;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6"/>
          <p:cNvGrpSpPr/>
          <p:nvPr/>
        </p:nvGrpSpPr>
        <p:grpSpPr>
          <a:xfrm>
            <a:off x="0" y="-8467"/>
            <a:ext cx="12192000" cy="6866467"/>
            <a:chOff x="0" y="-8467"/>
            <a:chExt cx="12192000" cy="6866467"/>
          </a:xfrm>
        </p:grpSpPr>
        <p:cxnSp>
          <p:nvCxnSpPr>
            <p:cNvPr id="7" name="Google Shape;7;p26"/>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 name="Google Shape;8;p26"/>
            <p:cNvCxnSpPr/>
            <p:nvPr/>
          </p:nvCxnSpPr>
          <p:spPr>
            <a:xfrm flipH="1">
              <a:off x="7425267" y="3681413"/>
              <a:ext cx="4763558" cy="3176587"/>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9" name="Google Shape;9;p2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0" name="Google Shape;10;p2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26"/>
            <p:cNvSpPr/>
            <p:nvPr/>
          </p:nvSpPr>
          <p:spPr>
            <a:xfrm>
              <a:off x="8932333" y="3048000"/>
              <a:ext cx="3259667" cy="3810000"/>
            </a:xfrm>
            <a:prstGeom prst="triangle">
              <a:avLst>
                <a:gd name="adj" fmla="val 100000"/>
              </a:avLst>
            </a:prstGeom>
            <a:solidFill>
              <a:srgbClr val="16B0E3">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411"/>
              </a:srgbClr>
            </a:solidFill>
            <a:ln>
              <a:noFill/>
            </a:ln>
          </p:spPr>
        </p:sp>
        <p:sp>
          <p:nvSpPr>
            <p:cNvPr id="13" name="Google Shape;13;p2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14" name="Google Shape;14;p2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26"/>
            <p:cNvSpPr/>
            <p:nvPr/>
          </p:nvSpPr>
          <p:spPr>
            <a:xfrm>
              <a:off x="10371666" y="3589867"/>
              <a:ext cx="1817159" cy="3268133"/>
            </a:xfrm>
            <a:prstGeom prst="triangle">
              <a:avLst>
                <a:gd name="adj" fmla="val 100000"/>
              </a:avLst>
            </a:prstGeom>
            <a:solidFill>
              <a:srgbClr val="16B0E3">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0" y="4013200"/>
              <a:ext cx="448733" cy="2844800"/>
            </a:xfrm>
            <a:prstGeom prst="triangle">
              <a:avLst>
                <a:gd name="adj" fmla="val 0"/>
              </a:avLst>
            </a:pr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2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bc.co.uk/iplayer/episode/m000t0zd/newsround-specials-lets-talk-about-periods" TargetMode="External"/><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amaze.org/" TargetMode="External"/><Relationship Id="rId5" Type="http://schemas.openxmlformats.org/officeDocument/2006/relationships/hyperlink" Target="https://www.bbc.co.uk/newsround/56267456"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acey.org.uk/news-and-views/pacey-blog/october-2019/teaching-children-about-their-private-parts/"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mailto:office@phjs.foliotrust.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507067" y="1146220"/>
            <a:ext cx="7766936" cy="354169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accent1"/>
              </a:buClr>
              <a:buSzPts val="5400"/>
              <a:buFont typeface="Trebuchet MS"/>
              <a:buNone/>
            </a:pPr>
            <a:r>
              <a:rPr lang="en-GB"/>
              <a:t>Park Hill Junior School RHSE Parent Information</a:t>
            </a:r>
            <a:br>
              <a:rPr lang="en-GB"/>
            </a:br>
            <a:endParaRPr/>
          </a:p>
        </p:txBody>
      </p:sp>
      <p:sp>
        <p:nvSpPr>
          <p:cNvPr id="144" name="Google Shape;144;p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SzPts val="144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Delivery of the RHSE Curriculum</a:t>
            </a:r>
            <a:endParaRPr/>
          </a:p>
        </p:txBody>
      </p:sp>
      <p:sp>
        <p:nvSpPr>
          <p:cNvPr id="206" name="Google Shape;206;p10"/>
          <p:cNvSpPr txBox="1">
            <a:spLocks noGrp="1"/>
          </p:cNvSpPr>
          <p:nvPr>
            <p:ph type="body" idx="1"/>
          </p:nvPr>
        </p:nvSpPr>
        <p:spPr>
          <a:xfrm>
            <a:off x="677325" y="1602948"/>
            <a:ext cx="8596800" cy="44385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120"/>
              <a:buChar char="►"/>
            </a:pPr>
            <a:r>
              <a:rPr lang="en-GB" sz="2600"/>
              <a:t>We deliver our RHSE curriculum through our </a:t>
            </a:r>
            <a:r>
              <a:rPr lang="en-GB" sz="2600" b="1"/>
              <a:t>Jigsaw</a:t>
            </a:r>
            <a:r>
              <a:rPr lang="en-GB" sz="2600"/>
              <a:t> </a:t>
            </a:r>
            <a:r>
              <a:rPr lang="en-GB" sz="2600" b="1"/>
              <a:t>PSHE lessons</a:t>
            </a:r>
            <a:r>
              <a:rPr lang="en-GB" sz="2600"/>
              <a:t> as well as through our </a:t>
            </a:r>
            <a:r>
              <a:rPr lang="en-GB" sz="2600" b="1"/>
              <a:t>Christopher Winter Project</a:t>
            </a:r>
            <a:r>
              <a:rPr lang="en-GB" sz="2600"/>
              <a:t> scheme of work and </a:t>
            </a:r>
            <a:r>
              <a:rPr lang="en-GB" sz="2600" b="1"/>
              <a:t>Science lessons</a:t>
            </a:r>
            <a:r>
              <a:rPr lang="en-GB" sz="2600"/>
              <a:t>.</a:t>
            </a:r>
            <a:endParaRPr sz="2600"/>
          </a:p>
          <a:p>
            <a:pPr marL="342900" lvl="0" indent="-342900" algn="l" rtl="0">
              <a:lnSpc>
                <a:spcPct val="100000"/>
              </a:lnSpc>
              <a:spcBef>
                <a:spcPts val="1000"/>
              </a:spcBef>
              <a:spcAft>
                <a:spcPts val="0"/>
              </a:spcAft>
              <a:buSzPts val="2120"/>
              <a:buChar char="►"/>
            </a:pPr>
            <a:r>
              <a:rPr lang="en-GB" sz="2600"/>
              <a:t>We will be teaching the </a:t>
            </a:r>
            <a:r>
              <a:rPr lang="en-GB" sz="2600" b="1"/>
              <a:t>statutory requirements </a:t>
            </a:r>
            <a:r>
              <a:rPr lang="en-GB" sz="2600"/>
              <a:t>from the RHSE and science curriculums </a:t>
            </a:r>
            <a:endParaRPr sz="2600"/>
          </a:p>
          <a:p>
            <a:pPr marL="342900" lvl="0" indent="-342900" algn="l" rtl="0">
              <a:lnSpc>
                <a:spcPct val="100000"/>
              </a:lnSpc>
              <a:spcBef>
                <a:spcPts val="1000"/>
              </a:spcBef>
              <a:spcAft>
                <a:spcPts val="0"/>
              </a:spcAft>
              <a:buSzPts val="2600"/>
              <a:buChar char="►"/>
            </a:pPr>
            <a:r>
              <a:rPr lang="en-GB" sz="2600"/>
              <a:t>We may teach some of the content of the previous year group if there are gaps in learning.</a:t>
            </a:r>
            <a:endParaRPr sz="2600"/>
          </a:p>
          <a:p>
            <a:pPr marL="342900" lvl="0" indent="-251459" algn="l" rtl="0">
              <a:lnSpc>
                <a:spcPct val="100000"/>
              </a:lnSpc>
              <a:spcBef>
                <a:spcPts val="1000"/>
              </a:spcBef>
              <a:spcAft>
                <a:spcPts val="0"/>
              </a:spcAft>
              <a:buSzPts val="1440"/>
              <a:buNone/>
            </a:pP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793244" y="429296"/>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Why is it important to teach RHSE?</a:t>
            </a:r>
            <a:endParaRPr/>
          </a:p>
        </p:txBody>
      </p:sp>
      <p:sp>
        <p:nvSpPr>
          <p:cNvPr id="212" name="Google Shape;212;p11"/>
          <p:cNvSpPr txBox="1">
            <a:spLocks noGrp="1"/>
          </p:cNvSpPr>
          <p:nvPr>
            <p:ph type="body" idx="1"/>
          </p:nvPr>
        </p:nvSpPr>
        <p:spPr>
          <a:xfrm>
            <a:off x="677325" y="1750099"/>
            <a:ext cx="8596800" cy="4291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120"/>
              <a:buChar char="►"/>
            </a:pPr>
            <a:r>
              <a:rPr lang="en-GB" sz="2600"/>
              <a:t>RHSE can help prevent prejudice and racism through its emphasis on equality and respect.</a:t>
            </a:r>
            <a:endParaRPr sz="2000"/>
          </a:p>
          <a:p>
            <a:pPr marL="342900" lvl="0" indent="-342900" algn="l" rtl="0">
              <a:lnSpc>
                <a:spcPct val="100000"/>
              </a:lnSpc>
              <a:spcBef>
                <a:spcPts val="1000"/>
              </a:spcBef>
              <a:spcAft>
                <a:spcPts val="0"/>
              </a:spcAft>
              <a:buSzPts val="2120"/>
              <a:buChar char="►"/>
            </a:pPr>
            <a:r>
              <a:rPr lang="en-GB" sz="2600"/>
              <a:t>It promotes healthy gender relationships and critical thinking skills.</a:t>
            </a:r>
            <a:endParaRPr sz="2000"/>
          </a:p>
          <a:p>
            <a:pPr marL="342900" lvl="0" indent="-342900" algn="l" rtl="0">
              <a:lnSpc>
                <a:spcPct val="100000"/>
              </a:lnSpc>
              <a:spcBef>
                <a:spcPts val="1000"/>
              </a:spcBef>
              <a:spcAft>
                <a:spcPts val="0"/>
              </a:spcAft>
              <a:buSzPts val="2120"/>
              <a:buChar char="►"/>
            </a:pPr>
            <a:r>
              <a:rPr lang="en-GB" sz="2600"/>
              <a:t>RHSE foregrounds the importance of consent.</a:t>
            </a:r>
            <a:endParaRPr sz="2000"/>
          </a:p>
          <a:p>
            <a:pPr marL="342900" lvl="0" indent="-342900" algn="l" rtl="0">
              <a:lnSpc>
                <a:spcPct val="100000"/>
              </a:lnSpc>
              <a:spcBef>
                <a:spcPts val="1000"/>
              </a:spcBef>
              <a:spcAft>
                <a:spcPts val="0"/>
              </a:spcAft>
              <a:buSzPts val="2120"/>
              <a:buChar char="►"/>
            </a:pPr>
            <a:r>
              <a:rPr lang="en-GB" sz="2600"/>
              <a:t> 70% of young people say they wanted to know more at their first sexual experience, and that they wanted to get this information from school. </a:t>
            </a:r>
            <a:endParaRPr sz="2000"/>
          </a:p>
          <a:p>
            <a:pPr marL="342900" lvl="0" indent="-251459" algn="l" rtl="0">
              <a:lnSpc>
                <a:spcPct val="100000"/>
              </a:lnSpc>
              <a:spcBef>
                <a:spcPts val="1000"/>
              </a:spcBef>
              <a:spcAft>
                <a:spcPts val="0"/>
              </a:spcAft>
              <a:buSzPts val="1440"/>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sz="3400"/>
              <a:t>What is happening in Croydon and England?</a:t>
            </a:r>
            <a:endParaRPr sz="3400"/>
          </a:p>
        </p:txBody>
      </p:sp>
      <p:sp>
        <p:nvSpPr>
          <p:cNvPr id="218" name="Google Shape;218;p12"/>
          <p:cNvSpPr txBox="1">
            <a:spLocks noGrp="1"/>
          </p:cNvSpPr>
          <p:nvPr>
            <p:ph type="body" idx="1"/>
          </p:nvPr>
        </p:nvSpPr>
        <p:spPr>
          <a:xfrm>
            <a:off x="677325" y="1255000"/>
            <a:ext cx="8596800" cy="513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GB" sz="2200">
                <a:solidFill>
                  <a:srgbClr val="3F3F3F"/>
                </a:solidFill>
              </a:rPr>
              <a:t>Nearly half of the children in Croydon are overweight or obese</a:t>
            </a:r>
            <a:endParaRPr sz="2200">
              <a:solidFill>
                <a:srgbClr val="3F3F3F"/>
              </a:solidFill>
            </a:endParaRPr>
          </a:p>
          <a:p>
            <a:pPr marL="0" lvl="0" indent="0" algn="l" rtl="0">
              <a:lnSpc>
                <a:spcPct val="90000"/>
              </a:lnSpc>
              <a:spcBef>
                <a:spcPts val="1000"/>
              </a:spcBef>
              <a:spcAft>
                <a:spcPts val="0"/>
              </a:spcAft>
              <a:buNone/>
            </a:pPr>
            <a:endParaRPr sz="2200">
              <a:solidFill>
                <a:srgbClr val="3F3F3F"/>
              </a:solidFill>
            </a:endParaRPr>
          </a:p>
          <a:p>
            <a:pPr marL="0" lvl="0" indent="0" algn="l" rtl="0">
              <a:lnSpc>
                <a:spcPct val="100000"/>
              </a:lnSpc>
              <a:spcBef>
                <a:spcPts val="0"/>
              </a:spcBef>
              <a:spcAft>
                <a:spcPts val="0"/>
              </a:spcAft>
              <a:buNone/>
            </a:pPr>
            <a:r>
              <a:rPr lang="en-GB" sz="2200">
                <a:solidFill>
                  <a:srgbClr val="3F3F3F"/>
                </a:solidFill>
              </a:rPr>
              <a:t>Croydon has a higher rate of teenage pregnancy than other parts of the country.</a:t>
            </a:r>
            <a:endParaRPr sz="2200">
              <a:solidFill>
                <a:srgbClr val="3F3F3F"/>
              </a:solidFill>
            </a:endParaRPr>
          </a:p>
          <a:p>
            <a:pPr marL="0" lvl="0" indent="0" algn="l" rtl="0">
              <a:lnSpc>
                <a:spcPct val="100000"/>
              </a:lnSpc>
              <a:spcBef>
                <a:spcPts val="0"/>
              </a:spcBef>
              <a:spcAft>
                <a:spcPts val="0"/>
              </a:spcAft>
              <a:buNone/>
            </a:pPr>
            <a:endParaRPr sz="2200">
              <a:solidFill>
                <a:srgbClr val="3F3F3F"/>
              </a:solidFill>
            </a:endParaRPr>
          </a:p>
          <a:p>
            <a:pPr marL="0" lvl="0" indent="0" algn="l" rtl="0">
              <a:lnSpc>
                <a:spcPct val="90000"/>
              </a:lnSpc>
              <a:spcBef>
                <a:spcPts val="1000"/>
              </a:spcBef>
              <a:spcAft>
                <a:spcPts val="0"/>
              </a:spcAft>
              <a:buNone/>
            </a:pPr>
            <a:r>
              <a:rPr lang="en-GB" sz="2200">
                <a:solidFill>
                  <a:srgbClr val="3F3F3F"/>
                </a:solidFill>
              </a:rPr>
              <a:t>3,500 London children had to have hospital treatment for tooth decay in 2017-18</a:t>
            </a:r>
            <a:endParaRPr sz="2200">
              <a:solidFill>
                <a:srgbClr val="3F3F3F"/>
              </a:solidFill>
            </a:endParaRPr>
          </a:p>
          <a:p>
            <a:pPr marL="0" lvl="0" indent="0" algn="l" rtl="0">
              <a:lnSpc>
                <a:spcPct val="100000"/>
              </a:lnSpc>
              <a:spcBef>
                <a:spcPts val="1000"/>
              </a:spcBef>
              <a:spcAft>
                <a:spcPts val="0"/>
              </a:spcAft>
              <a:buNone/>
            </a:pPr>
            <a:endParaRPr sz="2200"/>
          </a:p>
          <a:p>
            <a:pPr marL="0" lvl="0" indent="0" algn="l" rtl="0">
              <a:lnSpc>
                <a:spcPct val="100000"/>
              </a:lnSpc>
              <a:spcBef>
                <a:spcPts val="1000"/>
              </a:spcBef>
              <a:spcAft>
                <a:spcPts val="0"/>
              </a:spcAft>
              <a:buNone/>
            </a:pPr>
            <a:r>
              <a:rPr lang="en-GB" sz="2200"/>
              <a:t>Rates of probable mental health disorders have increased in England since 2017. In 2020 one in six children aged 5-16 were identified as having probable mental health disorder (increasing from one in nine in 2017) The increase was evident in both boys and girls.</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The Christopher Winter Project</a:t>
            </a:r>
            <a:endParaRPr/>
          </a:p>
        </p:txBody>
      </p:sp>
      <p:sp>
        <p:nvSpPr>
          <p:cNvPr id="224" name="Google Shape;224;p13"/>
          <p:cNvSpPr txBox="1">
            <a:spLocks noGrp="1"/>
          </p:cNvSpPr>
          <p:nvPr>
            <p:ph type="body" idx="1"/>
          </p:nvPr>
        </p:nvSpPr>
        <p:spPr>
          <a:xfrm>
            <a:off x="677325" y="1681474"/>
            <a:ext cx="8596800" cy="4359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GB" sz="2200"/>
              <a:t>The Christopher Winter Project scheme of work provides our children with the knowledge, understanding and skills that enable them to make choices that lead to a healthy lifestyle and develop to their full potential. </a:t>
            </a:r>
            <a:endParaRPr sz="2200"/>
          </a:p>
          <a:p>
            <a:pPr marL="0" lvl="0" indent="0" algn="l" rtl="0">
              <a:lnSpc>
                <a:spcPct val="100000"/>
              </a:lnSpc>
              <a:spcBef>
                <a:spcPts val="0"/>
              </a:spcBef>
              <a:spcAft>
                <a:spcPts val="0"/>
              </a:spcAft>
              <a:buSzPts val="1600"/>
              <a:buNone/>
            </a:pPr>
            <a:endParaRPr sz="2200"/>
          </a:p>
          <a:p>
            <a:pPr marL="0" lvl="0" indent="0" algn="l" rtl="0">
              <a:lnSpc>
                <a:spcPct val="100000"/>
              </a:lnSpc>
              <a:spcBef>
                <a:spcPts val="1000"/>
              </a:spcBef>
              <a:spcAft>
                <a:spcPts val="0"/>
              </a:spcAft>
              <a:buSzPts val="1600"/>
              <a:buNone/>
            </a:pPr>
            <a:r>
              <a:rPr lang="en-GB" sz="2200"/>
              <a:t>Our Relationships and Sex Education programme teaches children about respectful relationships, care and consideration for themselves and others, personal hygiene, parts of the body, puberty, change and reproduction. The programme also aims to equip them with the social skills that enable them to make informed decisions in relation to relationships.</a:t>
            </a:r>
            <a:endParaRPr sz="2200"/>
          </a:p>
        </p:txBody>
      </p:sp>
      <p:pic>
        <p:nvPicPr>
          <p:cNvPr id="225" name="Google Shape;225;p13"/>
          <p:cNvPicPr preferRelativeResize="0"/>
          <p:nvPr/>
        </p:nvPicPr>
        <p:blipFill rotWithShape="1">
          <a:blip r:embed="rId3">
            <a:alphaModFix/>
          </a:blip>
          <a:srcRect/>
          <a:stretch/>
        </p:blipFill>
        <p:spPr>
          <a:xfrm rot="563719">
            <a:off x="9826646" y="138317"/>
            <a:ext cx="1914525" cy="2676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What does a typical lesson look like?</a:t>
            </a:r>
            <a:endParaRPr/>
          </a:p>
        </p:txBody>
      </p:sp>
      <p:sp>
        <p:nvSpPr>
          <p:cNvPr id="231" name="Google Shape;231;p14"/>
          <p:cNvSpPr txBox="1">
            <a:spLocks noGrp="1"/>
          </p:cNvSpPr>
          <p:nvPr>
            <p:ph type="body" idx="1"/>
          </p:nvPr>
        </p:nvSpPr>
        <p:spPr>
          <a:xfrm>
            <a:off x="677334" y="1671191"/>
            <a:ext cx="8968942" cy="388077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600"/>
              <a:buNone/>
            </a:pPr>
            <a:r>
              <a:rPr lang="en-GB" sz="2000" b="1"/>
              <a:t>Before teaching any RHSE lesson at Park Hill Junior School teachers will establish these ground rules:</a:t>
            </a:r>
            <a:endParaRPr b="1"/>
          </a:p>
          <a:p>
            <a:pPr marL="342900" lvl="0" indent="-342900" algn="l" rtl="0">
              <a:lnSpc>
                <a:spcPct val="100000"/>
              </a:lnSpc>
              <a:spcBef>
                <a:spcPts val="1000"/>
              </a:spcBef>
              <a:spcAft>
                <a:spcPts val="0"/>
              </a:spcAft>
              <a:buSzPts val="1440"/>
              <a:buChar char="►"/>
            </a:pPr>
            <a:r>
              <a:rPr lang="en-GB"/>
              <a:t>Nobody will be made to talk about anything they don’t want to.</a:t>
            </a:r>
            <a:endParaRPr/>
          </a:p>
          <a:p>
            <a:pPr marL="342900" lvl="0" indent="-342900" algn="l" rtl="0">
              <a:lnSpc>
                <a:spcPct val="100000"/>
              </a:lnSpc>
              <a:spcBef>
                <a:spcPts val="1000"/>
              </a:spcBef>
              <a:spcAft>
                <a:spcPts val="0"/>
              </a:spcAft>
              <a:buSzPts val="1440"/>
              <a:buChar char="►"/>
            </a:pPr>
            <a:r>
              <a:rPr lang="en-GB"/>
              <a:t>We will use the correct names for parts of our bodies and the things they can do.</a:t>
            </a:r>
            <a:endParaRPr/>
          </a:p>
          <a:p>
            <a:pPr marL="342900" lvl="0" indent="-342900" algn="l" rtl="0">
              <a:lnSpc>
                <a:spcPct val="100000"/>
              </a:lnSpc>
              <a:spcBef>
                <a:spcPts val="1000"/>
              </a:spcBef>
              <a:spcAft>
                <a:spcPts val="0"/>
              </a:spcAft>
              <a:buSzPts val="1440"/>
              <a:buChar char="►"/>
            </a:pPr>
            <a:r>
              <a:rPr lang="en-GB"/>
              <a:t>If we are worried or scared about anything we can talk to our teacher after the lesson.</a:t>
            </a:r>
            <a:endParaRPr/>
          </a:p>
          <a:p>
            <a:pPr marL="342900" lvl="0" indent="-342900" algn="l" rtl="0">
              <a:lnSpc>
                <a:spcPct val="100000"/>
              </a:lnSpc>
              <a:spcBef>
                <a:spcPts val="1000"/>
              </a:spcBef>
              <a:spcAft>
                <a:spcPts val="0"/>
              </a:spcAft>
              <a:buSzPts val="1440"/>
              <a:buChar char="►"/>
            </a:pPr>
            <a:r>
              <a:rPr lang="en-GB"/>
              <a:t>Anything we say in this lesson will be kept private, unless we say something that makes our teacher think we need help.  If that happens they might have to tell other grown-ups who can keep us safe.</a:t>
            </a:r>
            <a:endParaRPr/>
          </a:p>
          <a:p>
            <a:pPr marL="342900" lvl="0" indent="-342900" algn="l" rtl="0">
              <a:lnSpc>
                <a:spcPct val="100000"/>
              </a:lnSpc>
              <a:spcBef>
                <a:spcPts val="1000"/>
              </a:spcBef>
              <a:spcAft>
                <a:spcPts val="0"/>
              </a:spcAft>
              <a:buSzPts val="1440"/>
              <a:buChar char="►"/>
            </a:pPr>
            <a:r>
              <a:rPr lang="en-GB"/>
              <a:t>We will be polite and respectful to everyone at all times.</a:t>
            </a:r>
            <a:endParaRPr/>
          </a:p>
          <a:p>
            <a:pPr marL="342900" lvl="0" indent="-342900" algn="l" rtl="0">
              <a:lnSpc>
                <a:spcPct val="100000"/>
              </a:lnSpc>
              <a:spcBef>
                <a:spcPts val="1000"/>
              </a:spcBef>
              <a:spcAft>
                <a:spcPts val="0"/>
              </a:spcAft>
              <a:buSzPts val="1440"/>
              <a:buChar char="►"/>
            </a:pPr>
            <a:r>
              <a:rPr lang="en-GB"/>
              <a:t>If anyone continues to break our agreement, the consequence will be a lunch time reflection.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What does a typical lesson look like?</a:t>
            </a:r>
            <a:endParaRPr/>
          </a:p>
        </p:txBody>
      </p:sp>
      <p:sp>
        <p:nvSpPr>
          <p:cNvPr id="237" name="Google Shape;237;p15"/>
          <p:cNvSpPr txBox="1">
            <a:spLocks noGrp="1"/>
          </p:cNvSpPr>
          <p:nvPr>
            <p:ph type="body" idx="1"/>
          </p:nvPr>
        </p:nvSpPr>
        <p:spPr>
          <a:xfrm>
            <a:off x="677334" y="1609859"/>
            <a:ext cx="8596668" cy="4431504"/>
          </a:xfrm>
          <a:prstGeom prst="rect">
            <a:avLst/>
          </a:prstGeom>
          <a:noFill/>
          <a:ln>
            <a:noFill/>
          </a:ln>
        </p:spPr>
        <p:txBody>
          <a:bodyPr spcFirstLastPara="1" wrap="square" lIns="91425" tIns="45700" rIns="91425" bIns="45700" anchor="t" anchorCtr="0">
            <a:normAutofit lnSpcReduction="10000"/>
          </a:bodyPr>
          <a:lstStyle/>
          <a:p>
            <a:pPr marL="342900" lvl="0" indent="-251459" algn="l" rtl="0">
              <a:lnSpc>
                <a:spcPct val="100000"/>
              </a:lnSpc>
              <a:spcBef>
                <a:spcPts val="0"/>
              </a:spcBef>
              <a:spcAft>
                <a:spcPts val="0"/>
              </a:spcAft>
              <a:buSzPts val="1440"/>
              <a:buNone/>
            </a:pPr>
            <a:endParaRPr/>
          </a:p>
          <a:p>
            <a:pPr marL="342900" lvl="0" indent="-342900" algn="l" rtl="0">
              <a:lnSpc>
                <a:spcPct val="100000"/>
              </a:lnSpc>
              <a:spcBef>
                <a:spcPts val="1000"/>
              </a:spcBef>
              <a:spcAft>
                <a:spcPts val="0"/>
              </a:spcAft>
              <a:buSzPts val="1540"/>
              <a:buChar char="►"/>
            </a:pPr>
            <a:r>
              <a:rPr lang="en-GB" sz="2000"/>
              <a:t>All year groups are taught by their class teachers or Senior Leaders.</a:t>
            </a:r>
            <a:endParaRPr sz="2000"/>
          </a:p>
          <a:p>
            <a:pPr marL="342900" lvl="0" indent="-342900" algn="l" rtl="0">
              <a:lnSpc>
                <a:spcPct val="100000"/>
              </a:lnSpc>
              <a:spcBef>
                <a:spcPts val="1000"/>
              </a:spcBef>
              <a:spcAft>
                <a:spcPts val="0"/>
              </a:spcAft>
              <a:buSzPts val="1540"/>
              <a:buChar char="►"/>
            </a:pPr>
            <a:r>
              <a:rPr lang="en-GB" sz="2000"/>
              <a:t>In Years 3 and 4 all children learn together.</a:t>
            </a:r>
            <a:endParaRPr sz="2000"/>
          </a:p>
          <a:p>
            <a:pPr marL="342900" lvl="0" indent="-342900" algn="l" rtl="0">
              <a:lnSpc>
                <a:spcPct val="100000"/>
              </a:lnSpc>
              <a:spcBef>
                <a:spcPts val="1000"/>
              </a:spcBef>
              <a:spcAft>
                <a:spcPts val="0"/>
              </a:spcAft>
              <a:buSzPts val="1640"/>
              <a:buChar char="►"/>
            </a:pPr>
            <a:r>
              <a:rPr lang="en-GB" sz="2000"/>
              <a:t>In Years 5 and 6 children are separated into gender groups to learn about specific changes that can occur within their own and others’ bodies as they go through puberty. We find that this helps children feel more confident to ask questions. They also have the opportunity to learn about one another.</a:t>
            </a:r>
            <a:endParaRPr sz="2000"/>
          </a:p>
          <a:p>
            <a:pPr marL="342900" lvl="0" indent="-342900" algn="l" rtl="0">
              <a:lnSpc>
                <a:spcPct val="100000"/>
              </a:lnSpc>
              <a:spcBef>
                <a:spcPts val="1000"/>
              </a:spcBef>
              <a:spcAft>
                <a:spcPts val="0"/>
              </a:spcAft>
              <a:buSzPts val="1540"/>
              <a:buChar char="►"/>
            </a:pPr>
            <a:r>
              <a:rPr lang="en-GB" sz="2000"/>
              <a:t>Children have the opportunity to write any questions on a piece of paper at the end of the lesson. Teachers then read all questions confidentially and only answer those that are age appropriate. This helps to carefully monitor questions and only share what is appropriate for their cohort.</a:t>
            </a:r>
            <a:r>
              <a:rPr lang="en-GB" sz="1900"/>
              <a:t>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Parental right to withdraw</a:t>
            </a:r>
            <a:endParaRPr/>
          </a:p>
        </p:txBody>
      </p:sp>
      <p:sp>
        <p:nvSpPr>
          <p:cNvPr id="243" name="Google Shape;243;p16"/>
          <p:cNvSpPr txBox="1">
            <a:spLocks noGrp="1"/>
          </p:cNvSpPr>
          <p:nvPr>
            <p:ph type="body" idx="1"/>
          </p:nvPr>
        </p:nvSpPr>
        <p:spPr>
          <a:xfrm>
            <a:off x="677334" y="1930400"/>
            <a:ext cx="8596668" cy="3880773"/>
          </a:xfrm>
          <a:prstGeom prst="rect">
            <a:avLst/>
          </a:prstGeom>
          <a:noFill/>
          <a:ln>
            <a:noFill/>
          </a:ln>
        </p:spPr>
        <p:txBody>
          <a:bodyPr spcFirstLastPara="1" wrap="square" lIns="91425" tIns="45700" rIns="91425" bIns="45700" anchor="t" anchorCtr="0">
            <a:normAutofit/>
          </a:bodyPr>
          <a:lstStyle/>
          <a:p>
            <a:pPr marL="342900" lvl="0" indent="-271780" algn="l" rtl="0">
              <a:lnSpc>
                <a:spcPct val="100000"/>
              </a:lnSpc>
              <a:spcBef>
                <a:spcPts val="0"/>
              </a:spcBef>
              <a:spcAft>
                <a:spcPts val="0"/>
              </a:spcAft>
              <a:buSzPts val="1120"/>
              <a:buNone/>
            </a:pPr>
            <a:endParaRPr sz="1400" dirty="0">
              <a:solidFill>
                <a:srgbClr val="000000"/>
              </a:solidFill>
              <a:latin typeface="Century Gothic"/>
              <a:ea typeface="Century Gothic"/>
              <a:cs typeface="Century Gothic"/>
              <a:sym typeface="Century Gothic"/>
            </a:endParaRPr>
          </a:p>
          <a:p>
            <a:pPr marL="342900" lvl="0" indent="-342900" algn="l" rtl="0">
              <a:lnSpc>
                <a:spcPct val="100000"/>
              </a:lnSpc>
              <a:spcBef>
                <a:spcPts val="1000"/>
              </a:spcBef>
              <a:spcAft>
                <a:spcPts val="0"/>
              </a:spcAft>
              <a:buSzPts val="1600"/>
              <a:buChar char="►"/>
            </a:pPr>
            <a:r>
              <a:rPr lang="en-GB" sz="2000" dirty="0">
                <a:solidFill>
                  <a:srgbClr val="000000"/>
                </a:solidFill>
              </a:rPr>
              <a:t>The </a:t>
            </a:r>
            <a:r>
              <a:rPr lang="en-GB" sz="2000" dirty="0">
                <a:solidFill>
                  <a:srgbClr val="000000"/>
                </a:solidFill>
                <a:latin typeface="Trebuchet MS"/>
                <a:ea typeface="Trebuchet MS"/>
                <a:cs typeface="Trebuchet MS"/>
                <a:sym typeface="Trebuchet MS"/>
              </a:rPr>
              <a:t>CWP resource forms a spiralling curriculum of </a:t>
            </a:r>
            <a:r>
              <a:rPr lang="en-GB" sz="2000" dirty="0">
                <a:solidFill>
                  <a:srgbClr val="000000"/>
                </a:solidFill>
              </a:rPr>
              <a:t>R</a:t>
            </a:r>
            <a:r>
              <a:rPr lang="en-GB" sz="2000" dirty="0">
                <a:solidFill>
                  <a:srgbClr val="000000"/>
                </a:solidFill>
                <a:latin typeface="Trebuchet MS"/>
                <a:ea typeface="Trebuchet MS"/>
                <a:cs typeface="Trebuchet MS"/>
                <a:sym typeface="Trebuchet MS"/>
              </a:rPr>
              <a:t>elationships and </a:t>
            </a:r>
            <a:r>
              <a:rPr lang="en-GB" sz="2000" dirty="0">
                <a:solidFill>
                  <a:srgbClr val="000000"/>
                </a:solidFill>
              </a:rPr>
              <a:t>S</a:t>
            </a:r>
            <a:r>
              <a:rPr lang="en-GB" sz="2000" dirty="0">
                <a:solidFill>
                  <a:srgbClr val="000000"/>
                </a:solidFill>
                <a:latin typeface="Trebuchet MS"/>
                <a:ea typeface="Trebuchet MS"/>
                <a:cs typeface="Trebuchet MS"/>
                <a:sym typeface="Trebuchet MS"/>
              </a:rPr>
              <a:t>ex </a:t>
            </a:r>
            <a:r>
              <a:rPr lang="en-GB" sz="2000" dirty="0">
                <a:solidFill>
                  <a:srgbClr val="000000"/>
                </a:solidFill>
              </a:rPr>
              <a:t>E</a:t>
            </a:r>
            <a:r>
              <a:rPr lang="en-GB" sz="2000" dirty="0">
                <a:solidFill>
                  <a:srgbClr val="000000"/>
                </a:solidFill>
                <a:latin typeface="Trebuchet MS"/>
                <a:ea typeface="Trebuchet MS"/>
                <a:cs typeface="Trebuchet MS"/>
                <a:sym typeface="Trebuchet MS"/>
              </a:rPr>
              <a:t>ducation. The </a:t>
            </a:r>
            <a:r>
              <a:rPr lang="en-GB" sz="2000" dirty="0">
                <a:solidFill>
                  <a:srgbClr val="000000"/>
                </a:solidFill>
              </a:rPr>
              <a:t>S</a:t>
            </a:r>
            <a:r>
              <a:rPr lang="en-GB" sz="2000" dirty="0">
                <a:solidFill>
                  <a:srgbClr val="000000"/>
                </a:solidFill>
                <a:latin typeface="Trebuchet MS"/>
                <a:ea typeface="Trebuchet MS"/>
                <a:cs typeface="Trebuchet MS"/>
                <a:sym typeface="Trebuchet MS"/>
              </a:rPr>
              <a:t>ex </a:t>
            </a:r>
            <a:r>
              <a:rPr lang="en-GB" sz="2000" dirty="0">
                <a:solidFill>
                  <a:srgbClr val="000000"/>
                </a:solidFill>
              </a:rPr>
              <a:t>E</a:t>
            </a:r>
            <a:r>
              <a:rPr lang="en-GB" sz="2000" dirty="0">
                <a:solidFill>
                  <a:srgbClr val="000000"/>
                </a:solidFill>
                <a:latin typeface="Trebuchet MS"/>
                <a:ea typeface="Trebuchet MS"/>
                <a:cs typeface="Trebuchet MS"/>
                <a:sym typeface="Trebuchet MS"/>
              </a:rPr>
              <a:t>ducation element of the scheme of work</a:t>
            </a:r>
            <a:r>
              <a:rPr lang="en-GB" sz="2000" dirty="0">
                <a:solidFill>
                  <a:srgbClr val="000000"/>
                </a:solidFill>
              </a:rPr>
              <a:t> as a</a:t>
            </a:r>
            <a:r>
              <a:rPr lang="en-GB" sz="2000" dirty="0">
                <a:solidFill>
                  <a:srgbClr val="000000"/>
                </a:solidFill>
                <a:latin typeface="Trebuchet MS"/>
                <a:ea typeface="Trebuchet MS"/>
                <a:cs typeface="Trebuchet MS"/>
                <a:sym typeface="Trebuchet MS"/>
              </a:rPr>
              <a:t> whole </a:t>
            </a:r>
            <a:r>
              <a:rPr lang="en-GB" sz="2000" dirty="0">
                <a:solidFill>
                  <a:srgbClr val="000000"/>
                </a:solidFill>
              </a:rPr>
              <a:t>is in line with the science curriculum</a:t>
            </a:r>
            <a:r>
              <a:rPr lang="en-GB" sz="2000" dirty="0">
                <a:solidFill>
                  <a:srgbClr val="000000"/>
                </a:solidFill>
                <a:latin typeface="Trebuchet MS"/>
                <a:ea typeface="Trebuchet MS"/>
                <a:cs typeface="Trebuchet MS"/>
                <a:sym typeface="Trebuchet MS"/>
              </a:rPr>
              <a:t>. Lessons on puberty form part of the </a:t>
            </a:r>
            <a:r>
              <a:rPr lang="en-GB" sz="2000" b="1" dirty="0">
                <a:solidFill>
                  <a:srgbClr val="000000"/>
                </a:solidFill>
              </a:rPr>
              <a:t>statutory Health Education</a:t>
            </a:r>
            <a:r>
              <a:rPr lang="en-GB" sz="2000" dirty="0">
                <a:solidFill>
                  <a:srgbClr val="000000"/>
                </a:solidFill>
                <a:latin typeface="Trebuchet MS"/>
                <a:ea typeface="Trebuchet MS"/>
                <a:cs typeface="Trebuchet MS"/>
                <a:sym typeface="Trebuchet MS"/>
              </a:rPr>
              <a:t> which means </a:t>
            </a:r>
            <a:r>
              <a:rPr lang="en-GB" sz="2000" b="1" dirty="0">
                <a:solidFill>
                  <a:srgbClr val="000000"/>
                </a:solidFill>
              </a:rPr>
              <a:t>parents do not have the right to withdraw their children from these particular lessons.</a:t>
            </a:r>
            <a:endParaRPr b="1" dirty="0"/>
          </a:p>
          <a:p>
            <a:pPr marL="0" lvl="0" indent="0" algn="l" rtl="0">
              <a:lnSpc>
                <a:spcPct val="100000"/>
              </a:lnSpc>
              <a:spcBef>
                <a:spcPts val="1000"/>
              </a:spcBef>
              <a:spcAft>
                <a:spcPts val="0"/>
              </a:spcAft>
              <a:buSzPts val="1600"/>
              <a:buNone/>
            </a:pPr>
            <a:endParaRPr lang="en-GB" sz="2000" dirty="0">
              <a:solidFill>
                <a:srgbClr val="000000"/>
              </a:solidFill>
              <a:latin typeface="Trebuchet MS"/>
              <a:ea typeface="Trebuchet MS"/>
              <a:cs typeface="Trebuchet MS"/>
              <a:sym typeface="Trebuchet MS"/>
            </a:endParaRPr>
          </a:p>
        </p:txBody>
      </p:sp>
      <p:pic>
        <p:nvPicPr>
          <p:cNvPr id="244" name="Google Shape;244;p16"/>
          <p:cNvPicPr preferRelativeResize="0"/>
          <p:nvPr/>
        </p:nvPicPr>
        <p:blipFill rotWithShape="1">
          <a:blip r:embed="rId3">
            <a:alphaModFix/>
          </a:blip>
          <a:srcRect/>
          <a:stretch/>
        </p:blipFill>
        <p:spPr>
          <a:xfrm rot="563719">
            <a:off x="9826646" y="138317"/>
            <a:ext cx="1914525" cy="2676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What does the government say about Sex Education in Primary Schools?</a:t>
            </a:r>
            <a:endParaRPr/>
          </a:p>
        </p:txBody>
      </p:sp>
      <p:sp>
        <p:nvSpPr>
          <p:cNvPr id="250" name="Google Shape;250;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en-GB" i="1">
                <a:solidFill>
                  <a:srgbClr val="0B0C0C"/>
                </a:solidFill>
                <a:latin typeface="Arial"/>
                <a:ea typeface="Arial"/>
                <a:cs typeface="Arial"/>
                <a:sym typeface="Arial"/>
              </a:rPr>
              <a:t>‘Many primary schools already choose to teach some aspects of sex education and will continue to do so, although it is not a requirement.</a:t>
            </a:r>
            <a:endParaRPr/>
          </a:p>
          <a:p>
            <a:pPr marL="342900" lvl="0" indent="-342900" algn="l" rtl="0">
              <a:lnSpc>
                <a:spcPct val="100000"/>
              </a:lnSpc>
              <a:spcBef>
                <a:spcPts val="1000"/>
              </a:spcBef>
              <a:spcAft>
                <a:spcPts val="0"/>
              </a:spcAft>
              <a:buSzPts val="1440"/>
              <a:buChar char="►"/>
            </a:pPr>
            <a:r>
              <a:rPr lang="en-GB" i="1">
                <a:solidFill>
                  <a:srgbClr val="0B0C0C"/>
                </a:solidFill>
                <a:latin typeface="Arial"/>
                <a:ea typeface="Arial"/>
                <a:cs typeface="Arial"/>
                <a:sym typeface="Arial"/>
              </a:rPr>
              <a:t>It is important that the transition phase before moving to secondary school supports pupils’ ongoing emotional and physical development effectively. The department continues to recommend therefore that all primary schools should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endParaRPr i="1">
              <a:solidFill>
                <a:srgbClr val="0B0C0C"/>
              </a:solidFill>
              <a:latin typeface="Arial"/>
              <a:ea typeface="Arial"/>
              <a:cs typeface="Arial"/>
              <a:sym typeface="Arial"/>
            </a:endParaRPr>
          </a:p>
          <a:p>
            <a:pPr marL="0" lvl="0" indent="0" algn="l" rtl="0">
              <a:lnSpc>
                <a:spcPct val="100000"/>
              </a:lnSpc>
              <a:spcBef>
                <a:spcPts val="1000"/>
              </a:spcBef>
              <a:spcAft>
                <a:spcPts val="0"/>
              </a:spcAft>
              <a:buSzPts val="1440"/>
              <a:buNone/>
            </a:pPr>
            <a:r>
              <a:rPr lang="en-GB"/>
              <a:t>DfE Guidance on Relationships Education (Primary) June 2020</a:t>
            </a:r>
            <a:br>
              <a:rPr lang="en-GB"/>
            </a:br>
            <a:endParaRPr/>
          </a:p>
        </p:txBody>
      </p:sp>
      <p:pic>
        <p:nvPicPr>
          <p:cNvPr id="251" name="Google Shape;251;p17"/>
          <p:cNvPicPr preferRelativeResize="0"/>
          <p:nvPr/>
        </p:nvPicPr>
        <p:blipFill rotWithShape="1">
          <a:blip r:embed="rId3">
            <a:alphaModFix/>
          </a:blip>
          <a:srcRect/>
          <a:stretch/>
        </p:blipFill>
        <p:spPr>
          <a:xfrm rot="376060">
            <a:off x="9891970" y="2139883"/>
            <a:ext cx="2152319" cy="30405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664456" y="215793"/>
            <a:ext cx="8596668"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1"/>
              </a:buClr>
              <a:buSzPts val="2400"/>
              <a:buFont typeface="Trebuchet MS"/>
              <a:buNone/>
            </a:pPr>
            <a:r>
              <a:rPr lang="en-GB" sz="2400"/>
              <a:t>Christopher Winter Project Curriculum overview:</a:t>
            </a:r>
            <a:endParaRPr sz="2400"/>
          </a:p>
        </p:txBody>
      </p:sp>
      <p:graphicFrame>
        <p:nvGraphicFramePr>
          <p:cNvPr id="257" name="Google Shape;257;p18"/>
          <p:cNvGraphicFramePr/>
          <p:nvPr>
            <p:extLst>
              <p:ext uri="{D42A27DB-BD31-4B8C-83A1-F6EECF244321}">
                <p14:modId xmlns:p14="http://schemas.microsoft.com/office/powerpoint/2010/main" val="910886307"/>
              </p:ext>
            </p:extLst>
          </p:nvPr>
        </p:nvGraphicFramePr>
        <p:xfrm>
          <a:off x="1014569" y="763861"/>
          <a:ext cx="8128000" cy="5486460"/>
        </p:xfrm>
        <a:graphic>
          <a:graphicData uri="http://schemas.openxmlformats.org/drawingml/2006/table">
            <a:tbl>
              <a:tblPr firstRow="1" bandRow="1">
                <a:noFill/>
                <a:tableStyleId>{CAEB1370-BE96-4F1E-95A1-1F88C174F5A8}</a:tableStyleId>
              </a:tblPr>
              <a:tblGrid>
                <a:gridCol w="1380900">
                  <a:extLst>
                    <a:ext uri="{9D8B030D-6E8A-4147-A177-3AD203B41FA5}">
                      <a16:colId xmlns:a16="http://schemas.microsoft.com/office/drawing/2014/main" val="20000"/>
                    </a:ext>
                  </a:extLst>
                </a:gridCol>
                <a:gridCol w="2125025">
                  <a:extLst>
                    <a:ext uri="{9D8B030D-6E8A-4147-A177-3AD203B41FA5}">
                      <a16:colId xmlns:a16="http://schemas.microsoft.com/office/drawing/2014/main" val="20001"/>
                    </a:ext>
                  </a:extLst>
                </a:gridCol>
                <a:gridCol w="46220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Year Group</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Theme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Lessons:</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Year 3</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Valuing difference and keeping safe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1: Differences in Male and Female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2: Personal Space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3: Family Differences</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Year 4</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Growing up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1: Growing and Changing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2: What is puberty?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3: Puberty changes and Reproduction.</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Year 5</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Puberty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1: Talking about puberty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2: Male and Female changes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3: Puberty and Hygiene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Lesson 4: Respect and Equality</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Year 6</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Puberty, Relationships and Reproduction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Lesson 1: Puberty and Reproduction</a:t>
                      </a:r>
                      <a:endParaRPr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Lesson 2: Understanding Relationships</a:t>
                      </a:r>
                      <a:endParaRPr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Lesson 3: Communicating in Relationships</a:t>
                      </a:r>
                      <a:endParaRPr sz="1800" u="none" strike="noStrike" cap="none" dirty="0"/>
                    </a:p>
                  </a:txBody>
                  <a:tcPr marL="91450" marR="91450" marT="45725" marB="45725"/>
                </a:tc>
                <a:extLst>
                  <a:ext uri="{0D108BD9-81ED-4DB2-BD59-A6C34878D82A}">
                    <a16:rowId xmlns:a16="http://schemas.microsoft.com/office/drawing/2014/main" val="10004"/>
                  </a:ext>
                </a:extLst>
              </a:tr>
              <a:tr h="370850">
                <a:tc gridSpan="3">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dirty="0"/>
                        <a:t>All lessons fall under the statutory guidance for Science and Health curriculums.</a:t>
                      </a:r>
                      <a:endParaRPr sz="1800" b="1" u="none" strike="noStrike" cap="none" dirty="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258" name="Google Shape;258;p18"/>
          <p:cNvPicPr preferRelativeResize="0"/>
          <p:nvPr/>
        </p:nvPicPr>
        <p:blipFill rotWithShape="1">
          <a:blip r:embed="rId3">
            <a:alphaModFix/>
          </a:blip>
          <a:srcRect/>
          <a:stretch/>
        </p:blipFill>
        <p:spPr>
          <a:xfrm rot="426637">
            <a:off x="9492683" y="215793"/>
            <a:ext cx="2304365" cy="266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txBox="1">
            <a:spLocks noGrp="1"/>
          </p:cNvSpPr>
          <p:nvPr>
            <p:ph type="body" idx="1"/>
          </p:nvPr>
        </p:nvSpPr>
        <p:spPr>
          <a:xfrm>
            <a:off x="677325" y="2594275"/>
            <a:ext cx="8596800" cy="3447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00"/>
              <a:buChar char="►"/>
            </a:pPr>
            <a:r>
              <a:rPr lang="en-GB" sz="1900"/>
              <a:t>Alongside the Christopher Winter Project which is the scheme of work we use to teach RHSE, Park Hill Junior School is also using the Jigsaw approach to PSHE.</a:t>
            </a:r>
            <a:endParaRPr sz="1900"/>
          </a:p>
          <a:p>
            <a:pPr marL="342900" lvl="0" indent="-342900" algn="l" rtl="0">
              <a:lnSpc>
                <a:spcPct val="100000"/>
              </a:lnSpc>
              <a:spcBef>
                <a:spcPts val="1000"/>
              </a:spcBef>
              <a:spcAft>
                <a:spcPts val="0"/>
              </a:spcAft>
              <a:buSzPts val="1900"/>
              <a:buChar char="►"/>
            </a:pPr>
            <a:r>
              <a:rPr lang="en-GB" sz="1900"/>
              <a:t>Jigsaw is a teaching and learning program which includes the statutory RHSE and has a strong focus on emotional and mental health and well-being.</a:t>
            </a:r>
            <a:endParaRPr sz="1900"/>
          </a:p>
          <a:p>
            <a:pPr marL="342900" lvl="0" indent="-342900" algn="l" rtl="0">
              <a:lnSpc>
                <a:spcPct val="100000"/>
              </a:lnSpc>
              <a:spcBef>
                <a:spcPts val="1000"/>
              </a:spcBef>
              <a:spcAft>
                <a:spcPts val="0"/>
              </a:spcAft>
              <a:buSzPts val="1900"/>
              <a:buChar char="►"/>
            </a:pPr>
            <a:r>
              <a:rPr lang="en-GB" sz="1900"/>
              <a:t>Jigsaw believes that this is vital to support children’s development and to underpin their learning capacity and that is the most effective when parents and carers work in partnership with the school. They, like us and parents, want children to be safe, healthy and happy. Jigsaw is respectful of the faiths, beliefs and contexts of our children and their families.</a:t>
            </a:r>
            <a:endParaRPr sz="1900"/>
          </a:p>
        </p:txBody>
      </p:sp>
      <p:pic>
        <p:nvPicPr>
          <p:cNvPr id="264" name="Google Shape;264;p19"/>
          <p:cNvPicPr preferRelativeResize="0"/>
          <p:nvPr/>
        </p:nvPicPr>
        <p:blipFill rotWithShape="1">
          <a:blip r:embed="rId3">
            <a:alphaModFix/>
          </a:blip>
          <a:srcRect/>
          <a:stretch/>
        </p:blipFill>
        <p:spPr>
          <a:xfrm>
            <a:off x="2235571" y="335051"/>
            <a:ext cx="5100034" cy="16998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Home and School Partnership</a:t>
            </a:r>
            <a:endParaRPr/>
          </a:p>
        </p:txBody>
      </p:sp>
      <p:sp>
        <p:nvSpPr>
          <p:cNvPr id="150" name="Google Shape;150;p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40"/>
              <a:buNone/>
            </a:pPr>
            <a:r>
              <a:rPr lang="en-GB" sz="2400"/>
              <a:t>We aim to inform you of:</a:t>
            </a:r>
            <a:endParaRPr sz="2400"/>
          </a:p>
          <a:p>
            <a:pPr marL="342900" lvl="0" indent="-342900" algn="l" rtl="0">
              <a:lnSpc>
                <a:spcPct val="100000"/>
              </a:lnSpc>
              <a:spcBef>
                <a:spcPts val="1000"/>
              </a:spcBef>
              <a:spcAft>
                <a:spcPts val="0"/>
              </a:spcAft>
              <a:buSzPts val="1920"/>
              <a:buChar char="►"/>
            </a:pPr>
            <a:r>
              <a:rPr lang="en-GB" sz="2400"/>
              <a:t>The school’s legal obligations on Relationships, Health and Sex Education.</a:t>
            </a:r>
            <a:endParaRPr/>
          </a:p>
          <a:p>
            <a:pPr marL="342900" lvl="0" indent="-342900" algn="l" rtl="0">
              <a:lnSpc>
                <a:spcPct val="100000"/>
              </a:lnSpc>
              <a:spcBef>
                <a:spcPts val="1000"/>
              </a:spcBef>
              <a:spcAft>
                <a:spcPts val="0"/>
              </a:spcAft>
              <a:buSzPts val="1920"/>
              <a:buChar char="►"/>
            </a:pPr>
            <a:r>
              <a:rPr lang="en-GB" sz="2400"/>
              <a:t>Your rights as a parent/carer.</a:t>
            </a:r>
            <a:endParaRPr/>
          </a:p>
          <a:p>
            <a:pPr marL="0" lvl="0" indent="0" algn="l" rtl="0">
              <a:lnSpc>
                <a:spcPct val="100000"/>
              </a:lnSpc>
              <a:spcBef>
                <a:spcPts val="1000"/>
              </a:spcBef>
              <a:spcAft>
                <a:spcPts val="0"/>
              </a:spcAft>
              <a:buSzPts val="1440"/>
              <a:buNone/>
            </a:pPr>
            <a:endParaRPr sz="2400"/>
          </a:p>
          <a:p>
            <a:pPr marL="0" lvl="0" indent="0" algn="l" rtl="0">
              <a:lnSpc>
                <a:spcPct val="100000"/>
              </a:lnSpc>
              <a:spcBef>
                <a:spcPts val="1000"/>
              </a:spcBef>
              <a:spcAft>
                <a:spcPts val="0"/>
              </a:spcAft>
              <a:buSzPts val="1440"/>
              <a:buNone/>
            </a:pPr>
            <a:r>
              <a:rPr lang="en-GB" sz="2400"/>
              <a:t>We wish to consult with you on why, how and what we intend to teach your children in RHSE.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p:nvPr/>
        </p:nvSpPr>
        <p:spPr>
          <a:xfrm>
            <a:off x="5074276" y="1983346"/>
            <a:ext cx="3902299" cy="4481848"/>
          </a:xfrm>
          <a:prstGeom prst="rect">
            <a:avLst/>
          </a:prstGeom>
          <a:solidFill>
            <a:schemeClr val="lt1"/>
          </a:solidFill>
          <a:ln w="19050" cap="rnd" cmpd="sng">
            <a:solidFill>
              <a:srgbClr val="4594A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The six headings are: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-Being me in My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-Celebrating Differences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-Dreams and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-Healthy 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-Changing 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-Relationships</a:t>
            </a:r>
            <a:endParaRPr sz="1400" b="0" i="0" u="none" strike="noStrike" cap="none">
              <a:solidFill>
                <a:srgbClr val="000000"/>
              </a:solidFill>
              <a:latin typeface="Arial"/>
              <a:ea typeface="Arial"/>
              <a:cs typeface="Arial"/>
              <a:sym typeface="Arial"/>
            </a:endParaRPr>
          </a:p>
        </p:txBody>
      </p:sp>
      <p:sp>
        <p:nvSpPr>
          <p:cNvPr id="270" name="Google Shape;270;p20"/>
          <p:cNvSpPr/>
          <p:nvPr/>
        </p:nvSpPr>
        <p:spPr>
          <a:xfrm>
            <a:off x="540913" y="1983346"/>
            <a:ext cx="3876541" cy="4481848"/>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Jigsaw is a comprehensive scheme of work for the whole primary school. The Jigsaw teaching materials integrate; Personal, Social Health Education (PSHE), emotional literacy, social skills, mindfulness and spiritual development in a whole school approach. </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The expectations of the DfE Relationships and Health Education guidance are woven throughout Jigsaw. The content is delivered under six headings, each containing six lessons.</a:t>
            </a:r>
            <a:endParaRPr sz="1800" b="0" i="0" u="none" strike="noStrike" cap="none">
              <a:solidFill>
                <a:schemeClr val="dk1"/>
              </a:solidFill>
              <a:latin typeface="Trebuchet MS"/>
              <a:ea typeface="Trebuchet MS"/>
              <a:cs typeface="Trebuchet MS"/>
              <a:sym typeface="Trebuchet MS"/>
            </a:endParaRPr>
          </a:p>
        </p:txBody>
      </p:sp>
      <p:pic>
        <p:nvPicPr>
          <p:cNvPr id="271" name="Google Shape;271;p20"/>
          <p:cNvPicPr preferRelativeResize="0"/>
          <p:nvPr/>
        </p:nvPicPr>
        <p:blipFill rotWithShape="1">
          <a:blip r:embed="rId3">
            <a:alphaModFix/>
          </a:blip>
          <a:srcRect/>
          <a:stretch/>
        </p:blipFill>
        <p:spPr>
          <a:xfrm>
            <a:off x="2440546" y="37717"/>
            <a:ext cx="5102794" cy="17009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Statutory Science</a:t>
            </a:r>
            <a:endParaRPr/>
          </a:p>
        </p:txBody>
      </p:sp>
      <p:sp>
        <p:nvSpPr>
          <p:cNvPr id="277" name="Google Shape;277;p21"/>
          <p:cNvSpPr txBox="1">
            <a:spLocks noGrp="1"/>
          </p:cNvSpPr>
          <p:nvPr>
            <p:ph type="body" idx="1"/>
          </p:nvPr>
        </p:nvSpPr>
        <p:spPr>
          <a:xfrm>
            <a:off x="677325" y="1861625"/>
            <a:ext cx="8596800" cy="4467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SzPts val="360"/>
              <a:buNone/>
            </a:pPr>
            <a:r>
              <a:rPr lang="en-GB" sz="7200" b="1"/>
              <a:t> In KS2 Science children are required to:</a:t>
            </a:r>
            <a:endParaRPr sz="7200"/>
          </a:p>
          <a:p>
            <a:pPr marL="0" lvl="0" indent="0" algn="l" rtl="0">
              <a:lnSpc>
                <a:spcPct val="100000"/>
              </a:lnSpc>
              <a:spcBef>
                <a:spcPts val="1000"/>
              </a:spcBef>
              <a:spcAft>
                <a:spcPts val="0"/>
              </a:spcAft>
              <a:buSzPts val="360"/>
              <a:buNone/>
            </a:pPr>
            <a:endParaRPr sz="5800" b="1" u="sng"/>
          </a:p>
          <a:p>
            <a:pPr marL="457200" lvl="0" indent="-342900" algn="l" rtl="0">
              <a:lnSpc>
                <a:spcPct val="100000"/>
              </a:lnSpc>
              <a:spcBef>
                <a:spcPts val="1000"/>
              </a:spcBef>
              <a:spcAft>
                <a:spcPts val="0"/>
              </a:spcAft>
              <a:buSzPct val="100000"/>
              <a:buChar char="-"/>
            </a:pPr>
            <a:r>
              <a:rPr lang="en-GB" sz="7200"/>
              <a:t>Understand that the life processes common to humans and other animals including nutrition, growth and reproduction.</a:t>
            </a:r>
            <a:endParaRPr sz="7200"/>
          </a:p>
          <a:p>
            <a:pPr marL="457200" lvl="0" indent="-342900" algn="l" rtl="0">
              <a:lnSpc>
                <a:spcPct val="100000"/>
              </a:lnSpc>
              <a:spcBef>
                <a:spcPts val="0"/>
              </a:spcBef>
              <a:spcAft>
                <a:spcPts val="0"/>
              </a:spcAft>
              <a:buSzPct val="100000"/>
              <a:buChar char="-"/>
            </a:pPr>
            <a:r>
              <a:rPr lang="en-GB" sz="7200"/>
              <a:t>Learn about the main stages of the human life cycle.</a:t>
            </a:r>
            <a:endParaRPr sz="7200"/>
          </a:p>
          <a:p>
            <a:pPr marL="0" lvl="0" indent="0" algn="l" rtl="0">
              <a:lnSpc>
                <a:spcPct val="100000"/>
              </a:lnSpc>
              <a:spcBef>
                <a:spcPts val="1000"/>
              </a:spcBef>
              <a:spcAft>
                <a:spcPts val="0"/>
              </a:spcAft>
              <a:buSzPts val="360"/>
              <a:buNone/>
            </a:pPr>
            <a:endParaRPr sz="7200"/>
          </a:p>
          <a:p>
            <a:pPr marL="0" lvl="0" indent="0" algn="l" rtl="0">
              <a:lnSpc>
                <a:spcPct val="100000"/>
              </a:lnSpc>
              <a:spcBef>
                <a:spcPts val="1000"/>
              </a:spcBef>
              <a:spcAft>
                <a:spcPts val="0"/>
              </a:spcAft>
              <a:buSzPts val="360"/>
              <a:buNone/>
            </a:pPr>
            <a:r>
              <a:rPr lang="en-GB" sz="7200" b="1"/>
              <a:t>In Years 5 and 6 children will learn to:</a:t>
            </a:r>
            <a:endParaRPr sz="7200"/>
          </a:p>
          <a:p>
            <a:pPr marL="457200" lvl="0" indent="-342900" algn="l" rtl="0">
              <a:lnSpc>
                <a:spcPct val="100000"/>
              </a:lnSpc>
              <a:spcBef>
                <a:spcPts val="1000"/>
              </a:spcBef>
              <a:spcAft>
                <a:spcPts val="0"/>
              </a:spcAft>
              <a:buSzPct val="100000"/>
              <a:buChar char="-"/>
            </a:pPr>
            <a:r>
              <a:rPr lang="en-GB" sz="7200"/>
              <a:t>Describe the differences in the life cycles of a mammal, an amphibian, an insect and a bird</a:t>
            </a:r>
            <a:endParaRPr sz="7200"/>
          </a:p>
          <a:p>
            <a:pPr marL="457200" lvl="0" indent="-342900" algn="l" rtl="0">
              <a:lnSpc>
                <a:spcPct val="100000"/>
              </a:lnSpc>
              <a:spcBef>
                <a:spcPts val="0"/>
              </a:spcBef>
              <a:spcAft>
                <a:spcPts val="0"/>
              </a:spcAft>
              <a:buSzPct val="100000"/>
              <a:buChar char="-"/>
            </a:pPr>
            <a:r>
              <a:rPr lang="en-GB" sz="7200"/>
              <a:t>Describe the life process of reproduction in some plants and animals</a:t>
            </a:r>
            <a:endParaRPr sz="7200"/>
          </a:p>
          <a:p>
            <a:pPr marL="457200" lvl="0" indent="-342900" algn="l" rtl="0">
              <a:lnSpc>
                <a:spcPct val="100000"/>
              </a:lnSpc>
              <a:spcBef>
                <a:spcPts val="0"/>
              </a:spcBef>
              <a:spcAft>
                <a:spcPts val="0"/>
              </a:spcAft>
              <a:buSzPct val="100000"/>
              <a:buChar char="-"/>
            </a:pPr>
            <a:r>
              <a:rPr lang="en-GB" sz="7200"/>
              <a:t>Describe the changes as humans develop to old age</a:t>
            </a:r>
            <a:endParaRPr sz="7200"/>
          </a:p>
          <a:p>
            <a:pPr marL="457200" lvl="0" indent="-342900" algn="l" rtl="0">
              <a:lnSpc>
                <a:spcPct val="100000"/>
              </a:lnSpc>
              <a:spcBef>
                <a:spcPts val="0"/>
              </a:spcBef>
              <a:spcAft>
                <a:spcPts val="0"/>
              </a:spcAft>
              <a:buSzPct val="100000"/>
              <a:buChar char="-"/>
            </a:pPr>
            <a:r>
              <a:rPr lang="en-GB" sz="7200"/>
              <a:t>Recognise that living things produce offspring of the same kind, but normally offspring vary and are not identical to their parents</a:t>
            </a:r>
            <a:endParaRPr sz="7200"/>
          </a:p>
          <a:p>
            <a:pPr marL="0" lvl="0" indent="0" algn="l" rtl="0">
              <a:lnSpc>
                <a:spcPct val="100000"/>
              </a:lnSpc>
              <a:spcBef>
                <a:spcPts val="1000"/>
              </a:spcBef>
              <a:spcAft>
                <a:spcPts val="0"/>
              </a:spcAft>
              <a:buSzPts val="360"/>
              <a:buNone/>
            </a:pPr>
            <a:endParaRPr sz="7200" b="1" u="sng"/>
          </a:p>
          <a:p>
            <a:pPr marL="0" lvl="0" indent="0" algn="l" rtl="0">
              <a:lnSpc>
                <a:spcPct val="100000"/>
              </a:lnSpc>
              <a:spcBef>
                <a:spcPts val="1000"/>
              </a:spcBef>
              <a:spcAft>
                <a:spcPts val="0"/>
              </a:spcAft>
              <a:buSzPct val="36724"/>
              <a:buNone/>
            </a:pPr>
            <a:endParaRPr sz="3921" b="1" u="sng"/>
          </a:p>
          <a:p>
            <a:pPr marL="0" lvl="0" indent="0" algn="l" rtl="0">
              <a:lnSpc>
                <a:spcPct val="100000"/>
              </a:lnSpc>
              <a:spcBef>
                <a:spcPts val="1000"/>
              </a:spcBef>
              <a:spcAft>
                <a:spcPts val="0"/>
              </a:spcAft>
              <a:buSzPct val="79999"/>
              <a:buNone/>
            </a:pPr>
            <a:endParaRPr/>
          </a:p>
          <a:p>
            <a:pPr marL="0" lvl="0" indent="0" algn="l" rtl="0">
              <a:lnSpc>
                <a:spcPct val="100000"/>
              </a:lnSpc>
              <a:spcBef>
                <a:spcPts val="1000"/>
              </a:spcBef>
              <a:spcAft>
                <a:spcPts val="0"/>
              </a:spcAft>
              <a:buSzPct val="79999"/>
              <a:buNone/>
            </a:pPr>
            <a:endParaRPr/>
          </a:p>
          <a:p>
            <a:pPr marL="342900" lvl="0" indent="-251459" algn="l" rtl="0">
              <a:lnSpc>
                <a:spcPct val="100000"/>
              </a:lnSpc>
              <a:spcBef>
                <a:spcPts val="1000"/>
              </a:spcBef>
              <a:spcAft>
                <a:spcPts val="0"/>
              </a:spcAft>
              <a:buSzPct val="79999"/>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a:spLocks noGrp="1"/>
          </p:cNvSpPr>
          <p:nvPr>
            <p:ph type="title"/>
          </p:nvPr>
        </p:nvSpPr>
        <p:spPr>
          <a:xfrm>
            <a:off x="268875" y="609600"/>
            <a:ext cx="97239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How does the RHSE curriculum fit together?</a:t>
            </a:r>
            <a:endParaRPr/>
          </a:p>
        </p:txBody>
      </p:sp>
      <p:pic>
        <p:nvPicPr>
          <p:cNvPr id="283" name="Google Shape;283;p22" descr="https://lh6.googleusercontent.com/GR_pYa8GV7nlJBJEJH9fPs_2ve4Z1PrCnWUOjPejvFLWISYOEP38gJjyyToiviOk806kx-PUJdTY6SCcTPlzLjI4nJaSGkvPQWULyrWczVxY0hw27ykSFsvN3jFpCFFZfwRNHwo"/>
          <p:cNvPicPr preferRelativeResize="0"/>
          <p:nvPr/>
        </p:nvPicPr>
        <p:blipFill rotWithShape="1">
          <a:blip r:embed="rId3">
            <a:alphaModFix/>
          </a:blip>
          <a:srcRect/>
          <a:stretch/>
        </p:blipFill>
        <p:spPr>
          <a:xfrm>
            <a:off x="268872" y="1930400"/>
            <a:ext cx="10711207" cy="46058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How can you help your child at home?</a:t>
            </a:r>
            <a:endParaRPr/>
          </a:p>
        </p:txBody>
      </p:sp>
      <p:pic>
        <p:nvPicPr>
          <p:cNvPr id="289" name="Google Shape;289;p23">
            <a:hlinkClick r:id="rId3"/>
          </p:cNvPr>
          <p:cNvPicPr preferRelativeResize="0"/>
          <p:nvPr/>
        </p:nvPicPr>
        <p:blipFill rotWithShape="1">
          <a:blip r:embed="rId4">
            <a:alphaModFix/>
          </a:blip>
          <a:srcRect/>
          <a:stretch/>
        </p:blipFill>
        <p:spPr>
          <a:xfrm>
            <a:off x="677333" y="1930400"/>
            <a:ext cx="3611331" cy="2086276"/>
          </a:xfrm>
          <a:prstGeom prst="rect">
            <a:avLst/>
          </a:prstGeom>
          <a:noFill/>
          <a:ln>
            <a:noFill/>
          </a:ln>
        </p:spPr>
      </p:pic>
      <p:sp>
        <p:nvSpPr>
          <p:cNvPr id="290" name="Google Shape;290;p23"/>
          <p:cNvSpPr txBox="1"/>
          <p:nvPr/>
        </p:nvSpPr>
        <p:spPr>
          <a:xfrm>
            <a:off x="4778062" y="1930400"/>
            <a:ext cx="360608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https://www.bbc.co.uk/newsround/56267456</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BBC-Let’s talk about periods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Great for Boys and Girls from year 5.</a:t>
            </a:r>
            <a:endParaRPr sz="1800" b="0" i="0" u="none" strike="noStrike" cap="none">
              <a:solidFill>
                <a:schemeClr val="dk1"/>
              </a:solidFill>
              <a:latin typeface="Trebuchet MS"/>
              <a:ea typeface="Trebuchet MS"/>
              <a:cs typeface="Trebuchet MS"/>
              <a:sym typeface="Trebuchet MS"/>
            </a:endParaRPr>
          </a:p>
        </p:txBody>
      </p:sp>
      <p:pic>
        <p:nvPicPr>
          <p:cNvPr id="291" name="Google Shape;291;p23">
            <a:hlinkClick r:id="rId6"/>
          </p:cNvPr>
          <p:cNvPicPr preferRelativeResize="0"/>
          <p:nvPr/>
        </p:nvPicPr>
        <p:blipFill rotWithShape="1">
          <a:blip r:embed="rId7">
            <a:alphaModFix/>
          </a:blip>
          <a:srcRect/>
          <a:stretch/>
        </p:blipFill>
        <p:spPr>
          <a:xfrm>
            <a:off x="553792" y="4174531"/>
            <a:ext cx="3734872" cy="2496726"/>
          </a:xfrm>
          <a:prstGeom prst="rect">
            <a:avLst/>
          </a:prstGeom>
          <a:noFill/>
          <a:ln>
            <a:noFill/>
          </a:ln>
        </p:spPr>
      </p:pic>
      <p:sp>
        <p:nvSpPr>
          <p:cNvPr id="292" name="Google Shape;292;p23"/>
          <p:cNvSpPr txBox="1"/>
          <p:nvPr/>
        </p:nvSpPr>
        <p:spPr>
          <a:xfrm>
            <a:off x="5022761" y="4687910"/>
            <a:ext cx="3206839"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https://amaze.org/</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Resources for: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-Sex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-Puberty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-Same sex relationships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How can you help your child at home?</a:t>
            </a:r>
            <a:endParaRPr/>
          </a:p>
        </p:txBody>
      </p:sp>
      <p:pic>
        <p:nvPicPr>
          <p:cNvPr id="298" name="Google Shape;298;p25">
            <a:hlinkClick r:id="rId3"/>
          </p:cNvPr>
          <p:cNvPicPr preferRelativeResize="0"/>
          <p:nvPr/>
        </p:nvPicPr>
        <p:blipFill rotWithShape="1">
          <a:blip r:embed="rId4">
            <a:alphaModFix/>
          </a:blip>
          <a:srcRect/>
          <a:stretch/>
        </p:blipFill>
        <p:spPr>
          <a:xfrm>
            <a:off x="296013" y="1517561"/>
            <a:ext cx="4636596" cy="2436253"/>
          </a:xfrm>
          <a:prstGeom prst="rect">
            <a:avLst/>
          </a:prstGeom>
          <a:noFill/>
          <a:ln>
            <a:noFill/>
          </a:ln>
        </p:spPr>
      </p:pic>
      <p:sp>
        <p:nvSpPr>
          <p:cNvPr id="299" name="Google Shape;299;p25"/>
          <p:cNvSpPr txBox="1"/>
          <p:nvPr/>
        </p:nvSpPr>
        <p:spPr>
          <a:xfrm>
            <a:off x="5313929" y="1745734"/>
            <a:ext cx="32505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https://www.nspcc.org.uk/keeping-children-safe/support-for-parents/pants-underwear-rule/</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NSPCC-Private body parts </a:t>
            </a:r>
            <a:endParaRPr sz="1800" b="0" i="0" u="none" strike="noStrike" cap="none">
              <a:solidFill>
                <a:schemeClr val="dk1"/>
              </a:solidFill>
              <a:latin typeface="Trebuchet MS"/>
              <a:ea typeface="Trebuchet MS"/>
              <a:cs typeface="Trebuchet MS"/>
              <a:sym typeface="Trebuchet MS"/>
            </a:endParaRPr>
          </a:p>
        </p:txBody>
      </p:sp>
      <p:pic>
        <p:nvPicPr>
          <p:cNvPr id="300" name="Google Shape;300;p25"/>
          <p:cNvPicPr preferRelativeResize="0"/>
          <p:nvPr/>
        </p:nvPicPr>
        <p:blipFill rotWithShape="1">
          <a:blip r:embed="rId5">
            <a:alphaModFix/>
          </a:blip>
          <a:srcRect/>
          <a:stretch/>
        </p:blipFill>
        <p:spPr>
          <a:xfrm>
            <a:off x="296013" y="4103664"/>
            <a:ext cx="4636596" cy="2578515"/>
          </a:xfrm>
          <a:prstGeom prst="rect">
            <a:avLst/>
          </a:prstGeom>
          <a:noFill/>
          <a:ln>
            <a:noFill/>
          </a:ln>
        </p:spPr>
      </p:pic>
      <p:sp>
        <p:nvSpPr>
          <p:cNvPr id="301" name="Google Shape;301;p25"/>
          <p:cNvSpPr txBox="1"/>
          <p:nvPr/>
        </p:nvSpPr>
        <p:spPr>
          <a:xfrm>
            <a:off x="5313929" y="4260558"/>
            <a:ext cx="4461136"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https://www.pacey.org.uk/news-and-views/pacey-blog/october-2019/teaching-children-about-their-private-parts/</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Trebuchet MS"/>
                <a:ea typeface="Trebuchet MS"/>
                <a:cs typeface="Trebuchet MS"/>
                <a:sym typeface="Trebuchet MS"/>
              </a:rPr>
              <a:t>Information for parents on how to teach the names of the private body parts and why this is important for a child’s body confidence and self esteem.</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d07567807b_0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GB"/>
              <a:t>If you have further questions</a:t>
            </a:r>
            <a:endParaRPr/>
          </a:p>
        </p:txBody>
      </p:sp>
      <p:sp>
        <p:nvSpPr>
          <p:cNvPr id="307" name="Google Shape;307;gd07567807b_0_0"/>
          <p:cNvSpPr txBox="1">
            <a:spLocks noGrp="1"/>
          </p:cNvSpPr>
          <p:nvPr>
            <p:ph type="body" idx="1"/>
          </p:nvPr>
        </p:nvSpPr>
        <p:spPr>
          <a:xfrm>
            <a:off x="677325" y="1573377"/>
            <a:ext cx="8596800" cy="44679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r>
              <a:rPr lang="en-GB"/>
              <a:t>We are very happy to answer any questions you may have. Please see your child’s Class Teacher or Phase Leader after school.</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r>
              <a:rPr lang="en-GB"/>
              <a:t>Alternatively you can email the school office with your query, </a:t>
            </a:r>
            <a:r>
              <a:rPr lang="en-GB" u="sng">
                <a:solidFill>
                  <a:schemeClr val="hlink"/>
                </a:solidFill>
                <a:hlinkClick r:id="rId3"/>
              </a:rPr>
              <a:t>office@phjs.foliotrust.uk</a:t>
            </a:r>
            <a:r>
              <a:rPr lang="en-GB"/>
              <a:t> marking your email with RHSE so that it can be forwarded to Miss Turner or Ms Dempsey.</a:t>
            </a:r>
            <a:endParaRPr/>
          </a:p>
          <a:p>
            <a:pPr marL="0" lvl="0" indent="0" algn="ctr" rtl="0">
              <a:lnSpc>
                <a:spcPct val="100000"/>
              </a:lnSpc>
              <a:spcBef>
                <a:spcPts val="1000"/>
              </a:spcBef>
              <a:spcAft>
                <a:spcPts val="0"/>
              </a:spcAft>
              <a:buClr>
                <a:schemeClr val="dk1"/>
              </a:buClr>
              <a:buSzPts val="1100"/>
              <a:buFont typeface="Arial"/>
              <a:buNone/>
            </a:pPr>
            <a:endParaRPr/>
          </a:p>
          <a:p>
            <a:pPr marL="0" lvl="0" indent="0" algn="l" rtl="0">
              <a:lnSpc>
                <a:spcPct val="100000"/>
              </a:lnSpc>
              <a:spcBef>
                <a:spcPts val="1000"/>
              </a:spcBef>
              <a:spcAft>
                <a:spcPts val="0"/>
              </a:spcAft>
              <a:buSzPts val="1440"/>
              <a:buNone/>
            </a:pPr>
            <a:r>
              <a:rPr lang="en-GB"/>
              <a:t>We look forward to working with you in parent partnership, remembering:</a:t>
            </a:r>
            <a:endParaRPr/>
          </a:p>
          <a:p>
            <a:pPr marL="0" lvl="0" indent="0" algn="l" rtl="0">
              <a:lnSpc>
                <a:spcPct val="100000"/>
              </a:lnSpc>
              <a:spcBef>
                <a:spcPts val="1000"/>
              </a:spcBef>
              <a:spcAft>
                <a:spcPts val="0"/>
              </a:spcAft>
              <a:buSzPts val="1440"/>
              <a:buNone/>
            </a:pPr>
            <a:endParaRPr/>
          </a:p>
          <a:p>
            <a:pPr marL="342900" lvl="0" indent="-335280" algn="l" rtl="0">
              <a:lnSpc>
                <a:spcPct val="100000"/>
              </a:lnSpc>
              <a:spcBef>
                <a:spcPts val="0"/>
              </a:spcBef>
              <a:spcAft>
                <a:spcPts val="0"/>
              </a:spcAft>
              <a:buSzPts val="1800"/>
              <a:buChar char="►"/>
            </a:pPr>
            <a:r>
              <a:rPr lang="en-GB"/>
              <a:t>We all want what is</a:t>
            </a:r>
            <a:r>
              <a:rPr lang="en-GB" b="1"/>
              <a:t> best for our children</a:t>
            </a:r>
            <a:r>
              <a:rPr lang="en-GB"/>
              <a:t>.</a:t>
            </a:r>
            <a:endParaRPr/>
          </a:p>
          <a:p>
            <a:pPr marL="342900" lvl="0" indent="-335280" algn="l" rtl="0">
              <a:lnSpc>
                <a:spcPct val="100000"/>
              </a:lnSpc>
              <a:spcBef>
                <a:spcPts val="1000"/>
              </a:spcBef>
              <a:spcAft>
                <a:spcPts val="0"/>
              </a:spcAft>
              <a:buSzPts val="1800"/>
              <a:buChar char="►"/>
            </a:pPr>
            <a:r>
              <a:rPr lang="en-GB"/>
              <a:t>We all want to </a:t>
            </a:r>
            <a:r>
              <a:rPr lang="en-GB" b="1"/>
              <a:t>protect our children and keep them safe</a:t>
            </a:r>
            <a:r>
              <a:rPr lang="en-GB"/>
              <a:t>.</a:t>
            </a:r>
            <a:endParaRPr/>
          </a:p>
          <a:p>
            <a:pPr marL="342900" lvl="0" indent="-335280" algn="l" rtl="0">
              <a:lnSpc>
                <a:spcPct val="100000"/>
              </a:lnSpc>
              <a:spcBef>
                <a:spcPts val="1000"/>
              </a:spcBef>
              <a:spcAft>
                <a:spcPts val="0"/>
              </a:spcAft>
              <a:buSzPts val="1800"/>
              <a:buChar char="►"/>
            </a:pPr>
            <a:r>
              <a:rPr lang="en-GB"/>
              <a:t>We all want our children to be </a:t>
            </a:r>
            <a:r>
              <a:rPr lang="en-GB" b="1"/>
              <a:t>happy and healthy.</a:t>
            </a:r>
            <a:endParaRPr b="1"/>
          </a:p>
          <a:p>
            <a:pPr marL="0" lvl="0" indent="0" algn="l" rtl="0">
              <a:lnSpc>
                <a:spcPct val="100000"/>
              </a:lnSpc>
              <a:spcBef>
                <a:spcPts val="1000"/>
              </a:spcBef>
              <a:spcAft>
                <a:spcPts val="0"/>
              </a:spcAft>
              <a:buSzPts val="14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Common Principles</a:t>
            </a:r>
            <a:endParaRPr/>
          </a:p>
        </p:txBody>
      </p:sp>
      <p:sp>
        <p:nvSpPr>
          <p:cNvPr id="156" name="Google Shape;156;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920"/>
              <a:buChar char="►"/>
            </a:pPr>
            <a:r>
              <a:rPr lang="en-GB" sz="2400"/>
              <a:t>We all want what is</a:t>
            </a:r>
            <a:r>
              <a:rPr lang="en-GB" sz="2400" b="1"/>
              <a:t> best for our children</a:t>
            </a:r>
            <a:r>
              <a:rPr lang="en-GB" sz="2400"/>
              <a:t>.</a:t>
            </a:r>
            <a:endParaRPr/>
          </a:p>
          <a:p>
            <a:pPr marL="342900" lvl="0" indent="-342900" algn="l" rtl="0">
              <a:lnSpc>
                <a:spcPct val="100000"/>
              </a:lnSpc>
              <a:spcBef>
                <a:spcPts val="1000"/>
              </a:spcBef>
              <a:spcAft>
                <a:spcPts val="0"/>
              </a:spcAft>
              <a:buSzPts val="1920"/>
              <a:buChar char="►"/>
            </a:pPr>
            <a:r>
              <a:rPr lang="en-GB" sz="2400"/>
              <a:t>We all want to </a:t>
            </a:r>
            <a:r>
              <a:rPr lang="en-GB" sz="2400" b="1"/>
              <a:t>protect our children and keep them safe</a:t>
            </a:r>
            <a:r>
              <a:rPr lang="en-GB" sz="2400"/>
              <a:t>.</a:t>
            </a:r>
            <a:endParaRPr/>
          </a:p>
          <a:p>
            <a:pPr marL="342900" lvl="0" indent="-342900" algn="l" rtl="0">
              <a:lnSpc>
                <a:spcPct val="100000"/>
              </a:lnSpc>
              <a:spcBef>
                <a:spcPts val="1000"/>
              </a:spcBef>
              <a:spcAft>
                <a:spcPts val="0"/>
              </a:spcAft>
              <a:buSzPts val="1920"/>
              <a:buChar char="►"/>
            </a:pPr>
            <a:r>
              <a:rPr lang="en-GB" sz="2400"/>
              <a:t>We all want our children to be </a:t>
            </a:r>
            <a:r>
              <a:rPr lang="en-GB" sz="2400" b="1"/>
              <a:t>happy and healthy.</a:t>
            </a:r>
            <a:endParaRPr b="1"/>
          </a:p>
          <a:p>
            <a:pPr marL="342900" lvl="0" indent="-251459" algn="l" rtl="0">
              <a:lnSpc>
                <a:spcPct val="100000"/>
              </a:lnSpc>
              <a:spcBef>
                <a:spcPts val="1000"/>
              </a:spcBef>
              <a:spcAft>
                <a:spcPts val="0"/>
              </a:spcAft>
              <a:buSzPts val="1440"/>
              <a:buNone/>
            </a:pPr>
            <a:endParaRPr/>
          </a:p>
          <a:p>
            <a:pPr marL="0" lvl="0" indent="0" algn="ctr" rtl="0">
              <a:lnSpc>
                <a:spcPct val="100000"/>
              </a:lnSpc>
              <a:spcBef>
                <a:spcPts val="1000"/>
              </a:spcBef>
              <a:spcAft>
                <a:spcPts val="0"/>
              </a:spcAft>
              <a:buSzPts val="1440"/>
              <a:buNone/>
            </a:pPr>
            <a:endParaRPr sz="2300"/>
          </a:p>
          <a:p>
            <a:pPr marL="0" lvl="0" indent="0" algn="ctr" rtl="0">
              <a:lnSpc>
                <a:spcPct val="100000"/>
              </a:lnSpc>
              <a:spcBef>
                <a:spcPts val="1000"/>
              </a:spcBef>
              <a:spcAft>
                <a:spcPts val="0"/>
              </a:spcAft>
              <a:buSzPts val="1440"/>
              <a:buNone/>
            </a:pPr>
            <a:r>
              <a:rPr lang="en-GB" sz="2400" i="1"/>
              <a:t>High quality RHSE plays a very important part in this.</a:t>
            </a:r>
            <a:endParaRPr sz="24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Changes to the curriculum</a:t>
            </a:r>
            <a:endParaRPr/>
          </a:p>
        </p:txBody>
      </p:sp>
      <p:sp>
        <p:nvSpPr>
          <p:cNvPr id="162" name="Google Shape;162;p4"/>
          <p:cNvSpPr txBox="1">
            <a:spLocks noGrp="1"/>
          </p:cNvSpPr>
          <p:nvPr>
            <p:ph type="body" idx="1"/>
          </p:nvPr>
        </p:nvSpPr>
        <p:spPr>
          <a:xfrm>
            <a:off x="677325" y="1645450"/>
            <a:ext cx="8596800" cy="4165800"/>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r>
              <a:rPr lang="en-GB"/>
              <a:t>Since Summer 2021 the Department for Education made Relationships and Health Education </a:t>
            </a:r>
            <a:r>
              <a:rPr lang="en-GB" b="1"/>
              <a:t>compulsory in all schools</a:t>
            </a:r>
            <a:r>
              <a:rPr lang="en-GB"/>
              <a:t>.</a:t>
            </a:r>
            <a:endParaRPr/>
          </a:p>
          <a:p>
            <a:pPr marL="0" lvl="0" indent="0" algn="l" rtl="0">
              <a:lnSpc>
                <a:spcPct val="100000"/>
              </a:lnSpc>
              <a:spcBef>
                <a:spcPts val="0"/>
              </a:spcBef>
              <a:spcAft>
                <a:spcPts val="0"/>
              </a:spcAft>
              <a:buSzPts val="1440"/>
              <a:buNone/>
            </a:pPr>
            <a:endParaRPr/>
          </a:p>
          <a:p>
            <a:pPr marL="0" lvl="0" indent="0" algn="l" rtl="0">
              <a:lnSpc>
                <a:spcPct val="100000"/>
              </a:lnSpc>
              <a:spcBef>
                <a:spcPts val="1000"/>
              </a:spcBef>
              <a:spcAft>
                <a:spcPts val="0"/>
              </a:spcAft>
              <a:buSzPts val="1440"/>
              <a:buNone/>
            </a:pPr>
            <a:r>
              <a:rPr lang="en-GB"/>
              <a:t>-Guidance focuses on healthy relationships and keeping children safe in the modern world.</a:t>
            </a:r>
            <a:endParaRPr/>
          </a:p>
          <a:p>
            <a:pPr marL="0" lvl="0" indent="0" algn="l" rtl="0">
              <a:lnSpc>
                <a:spcPct val="100000"/>
              </a:lnSpc>
              <a:spcBef>
                <a:spcPts val="1000"/>
              </a:spcBef>
              <a:spcAft>
                <a:spcPts val="0"/>
              </a:spcAft>
              <a:buSzPts val="1440"/>
              <a:buNone/>
            </a:pPr>
            <a:r>
              <a:rPr lang="en-GB"/>
              <a:t>-It also covers a wide range of topics relating to physical and mental health, well-being, safeguarding and healthy relationships. </a:t>
            </a:r>
            <a:endParaRPr/>
          </a:p>
          <a:p>
            <a:pPr marL="0" lvl="0" indent="0" algn="l" rtl="0">
              <a:lnSpc>
                <a:spcPct val="100000"/>
              </a:lnSpc>
              <a:spcBef>
                <a:spcPts val="1000"/>
              </a:spcBef>
              <a:spcAft>
                <a:spcPts val="0"/>
              </a:spcAft>
              <a:buSzPts val="1440"/>
              <a:buNone/>
            </a:pPr>
            <a:r>
              <a:rPr lang="en-GB"/>
              <a:t>-Learning about the emotional, social and physical aspects of growing up will give young people the information, skills and positive values to have safe and fulfilling relationships and will help them take responsibility for their own well-being.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What must we teach in Primary Schools?</a:t>
            </a:r>
            <a:endParaRPr/>
          </a:p>
        </p:txBody>
      </p:sp>
      <p:sp>
        <p:nvSpPr>
          <p:cNvPr id="168" name="Google Shape;168;p5"/>
          <p:cNvSpPr txBox="1">
            <a:spLocks noGrp="1"/>
          </p:cNvSpPr>
          <p:nvPr>
            <p:ph type="body" idx="1"/>
          </p:nvPr>
        </p:nvSpPr>
        <p:spPr>
          <a:xfrm>
            <a:off x="677325" y="1832274"/>
            <a:ext cx="8596800" cy="4209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440"/>
              <a:buNone/>
            </a:pPr>
            <a:endParaRPr u="sng"/>
          </a:p>
          <a:p>
            <a:pPr marL="0" lvl="0" indent="0" algn="ctr" rtl="0">
              <a:lnSpc>
                <a:spcPct val="100000"/>
              </a:lnSpc>
              <a:spcBef>
                <a:spcPts val="1000"/>
              </a:spcBef>
              <a:spcAft>
                <a:spcPts val="0"/>
              </a:spcAft>
              <a:buSzPts val="1920"/>
              <a:buNone/>
            </a:pPr>
            <a:endParaRPr sz="2400"/>
          </a:p>
          <a:p>
            <a:pPr marL="0" lvl="0" indent="0" algn="ctr" rtl="0">
              <a:lnSpc>
                <a:spcPct val="100000"/>
              </a:lnSpc>
              <a:spcBef>
                <a:spcPts val="1000"/>
              </a:spcBef>
              <a:spcAft>
                <a:spcPts val="0"/>
              </a:spcAft>
              <a:buSzPts val="1920"/>
              <a:buNone/>
            </a:pPr>
            <a:r>
              <a:rPr lang="en-GB" sz="2400"/>
              <a:t>Relationships Education is </a:t>
            </a:r>
            <a:r>
              <a:rPr lang="en-GB" sz="2400" b="1"/>
              <a:t>COMPULSORY.</a:t>
            </a:r>
            <a:endParaRPr b="1"/>
          </a:p>
          <a:p>
            <a:pPr marL="0" lvl="0" indent="0" algn="ctr" rtl="0">
              <a:lnSpc>
                <a:spcPct val="100000"/>
              </a:lnSpc>
              <a:spcBef>
                <a:spcPts val="1000"/>
              </a:spcBef>
              <a:spcAft>
                <a:spcPts val="0"/>
              </a:spcAft>
              <a:buSzPts val="1920"/>
              <a:buNone/>
            </a:pPr>
            <a:endParaRPr sz="2400"/>
          </a:p>
          <a:p>
            <a:pPr marL="0" lvl="0" indent="0" algn="ctr" rtl="0">
              <a:lnSpc>
                <a:spcPct val="100000"/>
              </a:lnSpc>
              <a:spcBef>
                <a:spcPts val="1000"/>
              </a:spcBef>
              <a:spcAft>
                <a:spcPts val="0"/>
              </a:spcAft>
              <a:buSzPts val="1920"/>
              <a:buNone/>
            </a:pPr>
            <a:r>
              <a:rPr lang="en-GB" sz="2400"/>
              <a:t>Health Education is </a:t>
            </a:r>
            <a:r>
              <a:rPr lang="en-GB" sz="2400" b="1"/>
              <a:t>COMPULSORY.</a:t>
            </a:r>
            <a:endParaRPr b="1"/>
          </a:p>
          <a:p>
            <a:pPr marL="0" lvl="0" indent="0" algn="ctr" rtl="0">
              <a:lnSpc>
                <a:spcPct val="100000"/>
              </a:lnSpc>
              <a:spcBef>
                <a:spcPts val="1000"/>
              </a:spcBef>
              <a:spcAft>
                <a:spcPts val="0"/>
              </a:spcAft>
              <a:buSzPts val="1920"/>
              <a:buNone/>
            </a:pPr>
            <a:endParaRPr sz="2400"/>
          </a:p>
          <a:p>
            <a:pPr marL="0" lvl="0" indent="0" algn="ctr" rtl="0">
              <a:lnSpc>
                <a:spcPct val="100000"/>
              </a:lnSpc>
              <a:spcBef>
                <a:spcPts val="1000"/>
              </a:spcBef>
              <a:spcAft>
                <a:spcPts val="0"/>
              </a:spcAft>
              <a:buSzPts val="1920"/>
              <a:buNone/>
            </a:pPr>
            <a:r>
              <a:rPr lang="en-GB" sz="2400"/>
              <a:t>Sex Education is at the discretion of the school. </a:t>
            </a:r>
            <a:endParaRPr sz="2400"/>
          </a:p>
        </p:txBody>
      </p:sp>
      <p:sp>
        <p:nvSpPr>
          <p:cNvPr id="169" name="Google Shape;169;p5" descr="Relationships Education, Relationships and Sex Education (RSE) and Health  Education draft guidan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0" name="Google Shape;170;p5" descr="Relationships Education, Relationships and Sex Education (RSE) and Health  Education draft guidanc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171" name="Google Shape;171;p5"/>
          <p:cNvPicPr preferRelativeResize="0"/>
          <p:nvPr/>
        </p:nvPicPr>
        <p:blipFill rotWithShape="1">
          <a:blip r:embed="rId3">
            <a:alphaModFix/>
          </a:blip>
          <a:srcRect/>
          <a:stretch/>
        </p:blipFill>
        <p:spPr>
          <a:xfrm rot="376060">
            <a:off x="9891970" y="2139883"/>
            <a:ext cx="2152319" cy="3040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What does the government say is the aim of Relationships Education?</a:t>
            </a:r>
            <a:endParaRPr/>
          </a:p>
        </p:txBody>
      </p:sp>
      <p:sp>
        <p:nvSpPr>
          <p:cNvPr id="177" name="Google Shape;177;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40"/>
              <a:buNone/>
            </a:pPr>
            <a:r>
              <a:rPr lang="en-GB" sz="2800" i="1"/>
              <a:t>‘Today’s children and young people are growing up in an increasingly complex world and living their lives seamlessly on and offline…children and young people need to know how to be safe and healthy and how to manage their academic, personal and social lives in a positive way.’</a:t>
            </a:r>
            <a:endParaRPr/>
          </a:p>
          <a:p>
            <a:pPr marL="0" lvl="0" indent="0" algn="l" rtl="0">
              <a:lnSpc>
                <a:spcPct val="100000"/>
              </a:lnSpc>
              <a:spcBef>
                <a:spcPts val="1000"/>
              </a:spcBef>
              <a:spcAft>
                <a:spcPts val="0"/>
              </a:spcAft>
              <a:buSzPts val="1600"/>
              <a:buNone/>
            </a:pPr>
            <a:endParaRPr sz="2000" i="1"/>
          </a:p>
          <a:p>
            <a:pPr marL="0" lvl="0" indent="0" algn="l" rtl="0">
              <a:lnSpc>
                <a:spcPct val="100000"/>
              </a:lnSpc>
              <a:spcBef>
                <a:spcPts val="1000"/>
              </a:spcBef>
              <a:spcAft>
                <a:spcPts val="0"/>
              </a:spcAft>
              <a:buSzPts val="1600"/>
              <a:buNone/>
            </a:pPr>
            <a:r>
              <a:rPr lang="en-GB" sz="2000"/>
              <a:t>DfE guidance on Relationships Education, Sex Education and Health Education 2019</a:t>
            </a:r>
            <a:endParaRPr sz="2000"/>
          </a:p>
        </p:txBody>
      </p:sp>
      <p:pic>
        <p:nvPicPr>
          <p:cNvPr id="178" name="Google Shape;178;p6"/>
          <p:cNvPicPr preferRelativeResize="0"/>
          <p:nvPr/>
        </p:nvPicPr>
        <p:blipFill rotWithShape="1">
          <a:blip r:embed="rId3">
            <a:alphaModFix/>
          </a:blip>
          <a:srcRect/>
          <a:stretch/>
        </p:blipFill>
        <p:spPr>
          <a:xfrm rot="376060">
            <a:off x="9891970" y="2139883"/>
            <a:ext cx="2152319" cy="30405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Relationships Education</a:t>
            </a:r>
            <a:endParaRPr/>
          </a:p>
        </p:txBody>
      </p:sp>
      <p:sp>
        <p:nvSpPr>
          <p:cNvPr id="184" name="Google Shape;184;p7"/>
          <p:cNvSpPr/>
          <p:nvPr/>
        </p:nvSpPr>
        <p:spPr>
          <a:xfrm>
            <a:off x="5074276" y="1738648"/>
            <a:ext cx="3902299" cy="4726546"/>
          </a:xfrm>
          <a:prstGeom prst="rect">
            <a:avLst/>
          </a:prstGeom>
          <a:solidFill>
            <a:schemeClr val="lt1"/>
          </a:solidFill>
          <a:ln w="19050" cap="rnd" cmpd="sng">
            <a:solidFill>
              <a:srgbClr val="4594A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dk1"/>
                </a:solidFill>
                <a:latin typeface="Trebuchet MS"/>
                <a:ea typeface="Trebuchet MS"/>
                <a:cs typeface="Trebuchet MS"/>
                <a:sym typeface="Trebuchet MS"/>
              </a:rPr>
              <a:t>By the end of primary school children would have been taught the following content:</a:t>
            </a:r>
            <a:endParaRPr sz="1900" b="1"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chemeClr val="dk1"/>
                </a:solidFill>
                <a:latin typeface="Trebuchet MS"/>
                <a:ea typeface="Trebuchet MS"/>
                <a:cs typeface="Trebuchet MS"/>
                <a:sym typeface="Trebuchet MS"/>
              </a:rPr>
              <a:t>-Families and people who care for me</a:t>
            </a:r>
            <a:endParaRPr sz="19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chemeClr val="dk1"/>
                </a:solidFill>
                <a:latin typeface="Trebuchet MS"/>
                <a:ea typeface="Trebuchet MS"/>
                <a:cs typeface="Trebuchet MS"/>
                <a:sym typeface="Trebuchet MS"/>
              </a:rPr>
              <a:t>-Caring Friendships</a:t>
            </a:r>
            <a:endParaRPr sz="19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chemeClr val="dk1"/>
                </a:solidFill>
                <a:latin typeface="Trebuchet MS"/>
                <a:ea typeface="Trebuchet MS"/>
                <a:cs typeface="Trebuchet MS"/>
                <a:sym typeface="Trebuchet MS"/>
              </a:rPr>
              <a:t>-Respectful Relationships</a:t>
            </a:r>
            <a:endParaRPr sz="19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chemeClr val="dk1"/>
                </a:solidFill>
                <a:latin typeface="Trebuchet MS"/>
                <a:ea typeface="Trebuchet MS"/>
                <a:cs typeface="Trebuchet MS"/>
                <a:sym typeface="Trebuchet MS"/>
              </a:rPr>
              <a:t>-Online Relationships</a:t>
            </a:r>
            <a:endParaRPr sz="19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chemeClr val="dk1"/>
                </a:solidFill>
                <a:latin typeface="Trebuchet MS"/>
                <a:ea typeface="Trebuchet MS"/>
                <a:cs typeface="Trebuchet MS"/>
                <a:sym typeface="Trebuchet MS"/>
              </a:rPr>
              <a:t>-Being Safe</a:t>
            </a:r>
            <a:endParaRPr sz="1900" b="0" i="0" u="none" strike="noStrike" cap="none">
              <a:solidFill>
                <a:schemeClr val="dk1"/>
              </a:solidFill>
              <a:latin typeface="Trebuchet MS"/>
              <a:ea typeface="Trebuchet MS"/>
              <a:cs typeface="Trebuchet MS"/>
              <a:sym typeface="Trebuchet MS"/>
            </a:endParaRPr>
          </a:p>
        </p:txBody>
      </p:sp>
      <p:sp>
        <p:nvSpPr>
          <p:cNvPr id="185" name="Google Shape;185;p7"/>
          <p:cNvSpPr/>
          <p:nvPr/>
        </p:nvSpPr>
        <p:spPr>
          <a:xfrm>
            <a:off x="540913" y="1738648"/>
            <a:ext cx="3876541" cy="4726546"/>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900"/>
              <a:buFont typeface="Trebuchet MS"/>
              <a:buChar char="-"/>
            </a:pPr>
            <a:r>
              <a:rPr lang="en-GB" sz="1900" b="0" i="0" u="none" strike="noStrike" cap="none">
                <a:solidFill>
                  <a:schemeClr val="dk1"/>
                </a:solidFill>
                <a:latin typeface="Trebuchet MS"/>
                <a:ea typeface="Trebuchet MS"/>
                <a:cs typeface="Trebuchet MS"/>
                <a:sym typeface="Trebuchet MS"/>
              </a:rPr>
              <a:t>Relationships Education puts into place the building blocks needed for </a:t>
            </a:r>
            <a:r>
              <a:rPr lang="en-GB" sz="1900" b="1" i="0" u="none" strike="noStrike" cap="none">
                <a:solidFill>
                  <a:schemeClr val="dk1"/>
                </a:solidFill>
                <a:latin typeface="Trebuchet MS"/>
                <a:ea typeface="Trebuchet MS"/>
                <a:cs typeface="Trebuchet MS"/>
                <a:sym typeface="Trebuchet MS"/>
              </a:rPr>
              <a:t>positive and safe relationships including with family, friends and online</a:t>
            </a:r>
            <a:r>
              <a:rPr lang="en-GB" sz="1900" b="0" i="0" u="none" strike="noStrike" cap="none">
                <a:solidFill>
                  <a:schemeClr val="dk1"/>
                </a:solidFill>
                <a:latin typeface="Trebuchet MS"/>
                <a:ea typeface="Trebuchet MS"/>
                <a:cs typeface="Trebuchet MS"/>
                <a:sym typeface="Trebuchet MS"/>
              </a:rPr>
              <a:t>.</a:t>
            </a:r>
            <a:endParaRPr sz="15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Trebuchet MS"/>
              <a:buNone/>
            </a:pPr>
            <a:endParaRPr sz="1900" b="0" i="0" u="none" strike="noStrike" cap="none">
              <a:solidFill>
                <a:schemeClr val="dk1"/>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chemeClr val="dk1"/>
              </a:buClr>
              <a:buSzPts val="1900"/>
              <a:buFont typeface="Trebuchet MS"/>
              <a:buChar char="-"/>
            </a:pPr>
            <a:r>
              <a:rPr lang="en-GB" sz="1900" b="0" i="0" u="none" strike="noStrike" cap="none">
                <a:solidFill>
                  <a:schemeClr val="dk1"/>
                </a:solidFill>
                <a:latin typeface="Trebuchet MS"/>
                <a:ea typeface="Trebuchet MS"/>
                <a:cs typeface="Trebuchet MS"/>
                <a:sym typeface="Trebuchet MS"/>
              </a:rPr>
              <a:t>At Park Hill Junior school your child will be taught; what a relationship is, what family means and who can support them. In an </a:t>
            </a:r>
            <a:r>
              <a:rPr lang="en-GB" sz="1900" b="1" i="0" u="none" strike="noStrike" cap="none">
                <a:solidFill>
                  <a:schemeClr val="dk1"/>
                </a:solidFill>
                <a:latin typeface="Trebuchet MS"/>
                <a:ea typeface="Trebuchet MS"/>
                <a:cs typeface="Trebuchet MS"/>
                <a:sym typeface="Trebuchet MS"/>
              </a:rPr>
              <a:t>age-appropriate way</a:t>
            </a:r>
            <a:r>
              <a:rPr lang="en-GB" sz="1900" b="0" i="0" u="none" strike="noStrike" cap="none">
                <a:solidFill>
                  <a:schemeClr val="dk1"/>
                </a:solidFill>
                <a:latin typeface="Trebuchet MS"/>
                <a:ea typeface="Trebuchet MS"/>
                <a:cs typeface="Trebuchet MS"/>
                <a:sym typeface="Trebuchet MS"/>
              </a:rPr>
              <a:t> we will cover how to treat each other with kindness, consideration and respect.</a:t>
            </a:r>
            <a:endParaRPr sz="19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What does the government say is the aim of Health Education?</a:t>
            </a:r>
            <a:endParaRPr/>
          </a:p>
        </p:txBody>
      </p:sp>
      <p:sp>
        <p:nvSpPr>
          <p:cNvPr id="191" name="Google Shape;191;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920"/>
              <a:buNone/>
            </a:pPr>
            <a:r>
              <a:rPr lang="en-GB" sz="2400" i="1"/>
              <a:t>‘The aim of teaching pupils about physical health and mental well-being is to give them the information that they need to make good decisions about their own health and well-being. It should enable them to recognise what is normal and what is an issue within themselves and others and, when issues arise, know how to seek support as early as possible from appropriate sources.’</a:t>
            </a:r>
            <a:endParaRPr sz="2400" i="1"/>
          </a:p>
          <a:p>
            <a:pPr marL="0" lvl="0" indent="0" algn="l" rtl="0">
              <a:lnSpc>
                <a:spcPct val="100000"/>
              </a:lnSpc>
              <a:spcBef>
                <a:spcPts val="1000"/>
              </a:spcBef>
              <a:spcAft>
                <a:spcPts val="0"/>
              </a:spcAft>
              <a:buSzPts val="1600"/>
              <a:buNone/>
            </a:pPr>
            <a:r>
              <a:rPr lang="en-GB" sz="2000"/>
              <a:t>DfE Primary Health and Mental Well-being 2020</a:t>
            </a:r>
            <a:endParaRPr sz="2000"/>
          </a:p>
        </p:txBody>
      </p:sp>
      <p:pic>
        <p:nvPicPr>
          <p:cNvPr id="192" name="Google Shape;192;p8"/>
          <p:cNvPicPr preferRelativeResize="0"/>
          <p:nvPr/>
        </p:nvPicPr>
        <p:blipFill rotWithShape="1">
          <a:blip r:embed="rId3">
            <a:alphaModFix/>
          </a:blip>
          <a:srcRect/>
          <a:stretch/>
        </p:blipFill>
        <p:spPr>
          <a:xfrm rot="376060">
            <a:off x="9891970" y="2152762"/>
            <a:ext cx="2152319" cy="30405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GB"/>
              <a:t>Health Education</a:t>
            </a:r>
            <a:endParaRPr/>
          </a:p>
        </p:txBody>
      </p:sp>
      <p:sp>
        <p:nvSpPr>
          <p:cNvPr id="198" name="Google Shape;198;p9"/>
          <p:cNvSpPr/>
          <p:nvPr/>
        </p:nvSpPr>
        <p:spPr>
          <a:xfrm>
            <a:off x="5074276" y="1738648"/>
            <a:ext cx="3902299" cy="4726546"/>
          </a:xfrm>
          <a:prstGeom prst="rect">
            <a:avLst/>
          </a:prstGeom>
          <a:solidFill>
            <a:schemeClr val="lt1"/>
          </a:solidFill>
          <a:ln w="19050" cap="rnd" cmpd="sng">
            <a:solidFill>
              <a:srgbClr val="4594A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Trebuchet MS"/>
                <a:ea typeface="Trebuchet MS"/>
                <a:cs typeface="Trebuchet MS"/>
                <a:sym typeface="Trebuchet MS"/>
              </a:rPr>
              <a:t>By the end of primary school children would have been taught content on:</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-Mental well-being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-Internet safety and harms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-Physical health and fitness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-Healthy eating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-Facts and risks associated with alcohol and tobacco</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-Health and prevention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-Basic first aid</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-Changing adolescent body.</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99" name="Google Shape;199;p9"/>
          <p:cNvSpPr/>
          <p:nvPr/>
        </p:nvSpPr>
        <p:spPr>
          <a:xfrm>
            <a:off x="540913" y="1738648"/>
            <a:ext cx="3876541" cy="4726546"/>
          </a:xfrm>
          <a:prstGeom prst="rect">
            <a:avLst/>
          </a:pr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Trebuchet MS"/>
                <a:ea typeface="Trebuchet MS"/>
                <a:cs typeface="Trebuchet MS"/>
                <a:sym typeface="Trebuchet MS"/>
              </a:rPr>
              <a:t>Physical and mental well-being are interlinked and it is important that pupils understand that good physical health contributes to good mental well-being and vice versa</a:t>
            </a:r>
            <a:r>
              <a:rPr lang="en-GB" sz="1800" b="0" i="0" u="none" strike="noStrike" cap="none">
                <a:solidFill>
                  <a:schemeClr val="dk1"/>
                </a:solidFill>
                <a:latin typeface="Trebuchet MS"/>
                <a:ea typeface="Trebuchet MS"/>
                <a:cs typeface="Trebuchet MS"/>
                <a:sym typeface="Trebuchet MS"/>
              </a:rPr>
              <a:t>.</a:t>
            </a:r>
            <a:endParaRPr sz="1800" b="0" i="0" u="none" strike="noStrike" cap="none">
              <a:solidFill>
                <a:schemeClr val="dk1"/>
              </a:solidFill>
              <a:latin typeface="Trebuchet MS"/>
              <a:ea typeface="Trebuchet MS"/>
              <a:cs typeface="Trebuchet MS"/>
              <a:sym typeface="Trebuchet MS"/>
            </a:endParaRPr>
          </a:p>
        </p:txBody>
      </p:sp>
      <p:pic>
        <p:nvPicPr>
          <p:cNvPr id="200" name="Google Shape;200;p9"/>
          <p:cNvPicPr preferRelativeResize="0"/>
          <p:nvPr/>
        </p:nvPicPr>
        <p:blipFill rotWithShape="1">
          <a:blip r:embed="rId3">
            <a:alphaModFix/>
          </a:blip>
          <a:srcRect/>
          <a:stretch/>
        </p:blipFill>
        <p:spPr>
          <a:xfrm>
            <a:off x="1078471" y="4410410"/>
            <a:ext cx="3028950" cy="1514475"/>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2097</Words>
  <Application>Microsoft Office PowerPoint</Application>
  <PresentationFormat>Widescreen</PresentationFormat>
  <Paragraphs>188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Trebuchet MS</vt:lpstr>
      <vt:lpstr>Century Gothic</vt:lpstr>
      <vt:lpstr>Noto Sans Symbols</vt:lpstr>
      <vt:lpstr>Facet</vt:lpstr>
      <vt:lpstr>Park Hill Junior School RHSE Parent Information </vt:lpstr>
      <vt:lpstr>Home and School Partnership</vt:lpstr>
      <vt:lpstr>Common Principles</vt:lpstr>
      <vt:lpstr>Changes to the curriculum</vt:lpstr>
      <vt:lpstr>What must we teach in Primary Schools?</vt:lpstr>
      <vt:lpstr>What does the government say is the aim of Relationships Education?</vt:lpstr>
      <vt:lpstr>Relationships Education</vt:lpstr>
      <vt:lpstr>What does the government say is the aim of Health Education?</vt:lpstr>
      <vt:lpstr>Health Education</vt:lpstr>
      <vt:lpstr>Delivery of the RHSE Curriculum</vt:lpstr>
      <vt:lpstr>Why is it important to teach RHSE?</vt:lpstr>
      <vt:lpstr>What is happening in Croydon and England?</vt:lpstr>
      <vt:lpstr>The Christopher Winter Project</vt:lpstr>
      <vt:lpstr>What does a typical lesson look like?</vt:lpstr>
      <vt:lpstr>What does a typical lesson look like?</vt:lpstr>
      <vt:lpstr>Parental right to withdraw</vt:lpstr>
      <vt:lpstr>What does the government say about Sex Education in Primary Schools?</vt:lpstr>
      <vt:lpstr>Christopher Winter Project Curriculum overview:</vt:lpstr>
      <vt:lpstr>PowerPoint Presentation</vt:lpstr>
      <vt:lpstr>PowerPoint Presentation</vt:lpstr>
      <vt:lpstr>Statutory Science</vt:lpstr>
      <vt:lpstr>How does the RHSE curriculum fit together?</vt:lpstr>
      <vt:lpstr>How can you help your child at home?</vt:lpstr>
      <vt:lpstr>How can you help your child at home?</vt:lpstr>
      <vt:lpstr>If you have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Hill Junior School RHSE Parent Information </dc:title>
  <dc:creator>Kimberley Filiga</dc:creator>
  <cp:lastModifiedBy>Catherine Penn</cp:lastModifiedBy>
  <cp:revision>1</cp:revision>
  <dcterms:created xsi:type="dcterms:W3CDTF">2021-04-13T12:07:24Z</dcterms:created>
  <dcterms:modified xsi:type="dcterms:W3CDTF">2023-05-18T12:13:02Z</dcterms:modified>
</cp:coreProperties>
</file>